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4"/>
  </p:notesMasterIdLst>
  <p:sldIdLst>
    <p:sldId id="339" r:id="rId2"/>
    <p:sldId id="547" r:id="rId3"/>
    <p:sldId id="548" r:id="rId4"/>
    <p:sldId id="549" r:id="rId5"/>
    <p:sldId id="550" r:id="rId6"/>
    <p:sldId id="551" r:id="rId7"/>
    <p:sldId id="553" r:id="rId8"/>
    <p:sldId id="552" r:id="rId9"/>
    <p:sldId id="546" r:id="rId10"/>
    <p:sldId id="554" r:id="rId11"/>
    <p:sldId id="545" r:id="rId12"/>
    <p:sldId id="340" r:id="rId13"/>
    <p:sldId id="678" r:id="rId14"/>
    <p:sldId id="679" r:id="rId15"/>
    <p:sldId id="680" r:id="rId16"/>
    <p:sldId id="681" r:id="rId17"/>
    <p:sldId id="682" r:id="rId18"/>
    <p:sldId id="683" r:id="rId19"/>
    <p:sldId id="338" r:id="rId20"/>
    <p:sldId id="443" r:id="rId21"/>
    <p:sldId id="555" r:id="rId22"/>
    <p:sldId id="444" r:id="rId23"/>
    <p:sldId id="445" r:id="rId24"/>
    <p:sldId id="360" r:id="rId25"/>
    <p:sldId id="361" r:id="rId26"/>
    <p:sldId id="538" r:id="rId27"/>
    <p:sldId id="508" r:id="rId28"/>
    <p:sldId id="509" r:id="rId29"/>
    <p:sldId id="511" r:id="rId30"/>
    <p:sldId id="512" r:id="rId31"/>
    <p:sldId id="513" r:id="rId32"/>
    <p:sldId id="514" r:id="rId33"/>
    <p:sldId id="515" r:id="rId34"/>
    <p:sldId id="345" r:id="rId35"/>
    <p:sldId id="461" r:id="rId36"/>
    <p:sldId id="349" r:id="rId37"/>
    <p:sldId id="350" r:id="rId38"/>
    <p:sldId id="556" r:id="rId39"/>
    <p:sldId id="364" r:id="rId40"/>
    <p:sldId id="365" r:id="rId41"/>
    <p:sldId id="660" r:id="rId42"/>
    <p:sldId id="367" r:id="rId43"/>
    <p:sldId id="368" r:id="rId44"/>
    <p:sldId id="476" r:id="rId45"/>
    <p:sldId id="483" r:id="rId46"/>
    <p:sldId id="484" r:id="rId47"/>
    <p:sldId id="485" r:id="rId48"/>
    <p:sldId id="486" r:id="rId49"/>
    <p:sldId id="487" r:id="rId50"/>
    <p:sldId id="488" r:id="rId51"/>
    <p:sldId id="489" r:id="rId52"/>
    <p:sldId id="479" r:id="rId53"/>
    <p:sldId id="490" r:id="rId54"/>
    <p:sldId id="491" r:id="rId55"/>
    <p:sldId id="492" r:id="rId56"/>
    <p:sldId id="369" r:id="rId57"/>
    <p:sldId id="370" r:id="rId58"/>
    <p:sldId id="371" r:id="rId59"/>
    <p:sldId id="372" r:id="rId60"/>
    <p:sldId id="373" r:id="rId61"/>
    <p:sldId id="374" r:id="rId62"/>
    <p:sldId id="493" r:id="rId63"/>
    <p:sldId id="495" r:id="rId64"/>
    <p:sldId id="494" r:id="rId65"/>
    <p:sldId id="496" r:id="rId66"/>
    <p:sldId id="497" r:id="rId67"/>
    <p:sldId id="498" r:id="rId68"/>
    <p:sldId id="499" r:id="rId69"/>
    <p:sldId id="500" r:id="rId70"/>
    <p:sldId id="376" r:id="rId71"/>
    <p:sldId id="501" r:id="rId72"/>
    <p:sldId id="377" r:id="rId73"/>
    <p:sldId id="378" r:id="rId74"/>
    <p:sldId id="379" r:id="rId75"/>
    <p:sldId id="380" r:id="rId76"/>
    <p:sldId id="502" r:id="rId77"/>
    <p:sldId id="503" r:id="rId78"/>
    <p:sldId id="352" r:id="rId79"/>
    <p:sldId id="685" r:id="rId80"/>
    <p:sldId id="504" r:id="rId81"/>
    <p:sldId id="675" r:id="rId82"/>
    <p:sldId id="447" r:id="rId83"/>
    <p:sldId id="687" r:id="rId84"/>
    <p:sldId id="351" r:id="rId85"/>
    <p:sldId id="676" r:id="rId86"/>
    <p:sldId id="353" r:id="rId87"/>
    <p:sldId id="355" r:id="rId88"/>
    <p:sldId id="677" r:id="rId89"/>
    <p:sldId id="431" r:id="rId90"/>
    <p:sldId id="463" r:id="rId91"/>
    <p:sldId id="464" r:id="rId92"/>
    <p:sldId id="465" r:id="rId93"/>
    <p:sldId id="466" r:id="rId94"/>
    <p:sldId id="467" r:id="rId95"/>
    <p:sldId id="468" r:id="rId96"/>
    <p:sldId id="435" r:id="rId97"/>
    <p:sldId id="436" r:id="rId98"/>
    <p:sldId id="437" r:id="rId99"/>
    <p:sldId id="438" r:id="rId100"/>
    <p:sldId id="439" r:id="rId101"/>
    <p:sldId id="440" r:id="rId102"/>
    <p:sldId id="441" r:id="rId103"/>
    <p:sldId id="442" r:id="rId104"/>
    <p:sldId id="356" r:id="rId105"/>
    <p:sldId id="456" r:id="rId106"/>
    <p:sldId id="457" r:id="rId107"/>
    <p:sldId id="358" r:id="rId108"/>
    <p:sldId id="481" r:id="rId109"/>
    <p:sldId id="482" r:id="rId110"/>
    <p:sldId id="357" r:id="rId111"/>
    <p:sldId id="359" r:id="rId112"/>
    <p:sldId id="388" r:id="rId113"/>
    <p:sldId id="506" r:id="rId114"/>
    <p:sldId id="390" r:id="rId115"/>
    <p:sldId id="516" r:id="rId116"/>
    <p:sldId id="391" r:id="rId117"/>
    <p:sldId id="392" r:id="rId118"/>
    <p:sldId id="393" r:id="rId119"/>
    <p:sldId id="394" r:id="rId120"/>
    <p:sldId id="395" r:id="rId121"/>
    <p:sldId id="396" r:id="rId122"/>
    <p:sldId id="397" r:id="rId123"/>
    <p:sldId id="398" r:id="rId124"/>
    <p:sldId id="399" r:id="rId125"/>
    <p:sldId id="518" r:id="rId126"/>
    <p:sldId id="519" r:id="rId127"/>
    <p:sldId id="403" r:id="rId128"/>
    <p:sldId id="520" r:id="rId129"/>
    <p:sldId id="405" r:id="rId130"/>
    <p:sldId id="521" r:id="rId131"/>
    <p:sldId id="406" r:id="rId132"/>
    <p:sldId id="407" r:id="rId133"/>
    <p:sldId id="408" r:id="rId134"/>
    <p:sldId id="409" r:id="rId135"/>
    <p:sldId id="419" r:id="rId136"/>
    <p:sldId id="522" r:id="rId137"/>
    <p:sldId id="523" r:id="rId138"/>
    <p:sldId id="524" r:id="rId139"/>
    <p:sldId id="525" r:id="rId140"/>
    <p:sldId id="526" r:id="rId141"/>
    <p:sldId id="527" r:id="rId142"/>
    <p:sldId id="528" r:id="rId143"/>
    <p:sldId id="533" r:id="rId144"/>
    <p:sldId id="534" r:id="rId145"/>
    <p:sldId id="535" r:id="rId146"/>
    <p:sldId id="529" r:id="rId147"/>
    <p:sldId id="530" r:id="rId148"/>
    <p:sldId id="531" r:id="rId149"/>
    <p:sldId id="532" r:id="rId150"/>
    <p:sldId id="536" r:id="rId151"/>
    <p:sldId id="537" r:id="rId152"/>
    <p:sldId id="505" r:id="rId15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FF"/>
    <a:srgbClr val="99FF99"/>
    <a:srgbClr val="66CCFF"/>
    <a:srgbClr val="FFCCFF"/>
    <a:srgbClr val="B2B2B2"/>
    <a:srgbClr val="CCFFFF"/>
    <a:srgbClr val="FF6600"/>
    <a:srgbClr val="00FF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009A83-5591-4EB7-BE47-A5CCAACB29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52AFA8-3AF2-44EA-B94E-AE6578ADBEE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51ACA40-9FE4-4D86-BE5E-C16C8447D05D}" type="datetimeFigureOut">
              <a:rPr lang="en-US"/>
              <a:t>8/1/2026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9E5D3BE-205B-4BFE-8F4B-684DF2AD38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E643AEA-72E8-4525-8DA2-34B023C4C0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B1EF8-EB3F-47EF-81C8-1A95E34F2F5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4C189D-507E-4DD0-B1AF-73157C5A5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0497586-C6A0-4BC7-A952-B728BB9383CA}" type="slidenum">
              <a:rPr lang="en-US" altLang="en-US"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97586-C6A0-4BC7-A952-B728BB9383CA}" type="slidenum">
              <a:rPr lang="en-US" altLang="en-US" smtClean="0"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599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97586-C6A0-4BC7-A952-B728BB9383CA}" type="slidenum">
              <a:rPr lang="en-US" altLang="en-US" smtClean="0"/>
              <a:t>100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1912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AA593CA9-100D-48DD-843C-E5F8921BFFA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955AF351-7651-443D-8FE4-3974DD5D361C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9A3B031F-86B8-40C4-8D9E-B03F2F2B8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D257B048-1067-484D-93F1-93AEF31103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E99F199D-4F5F-4FB6-A1C8-EA53BE226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6F5576A1-49E6-4A2B-8742-5D1B584EF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8AEF5BBB-3DF1-430E-9C03-023114028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9F5F3CAD-1B00-4269-9255-78C94FBFD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216F9F34-24BB-4776-8596-A410D7E76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316F9F15-D199-48EE-8D23-2E99C0001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518E3B3B-A076-429B-B86F-339E69F70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333615C4-FC9D-491C-98B3-F70AD5C3F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34A96099-BF26-47C8-AB12-D75B2D041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549D3CC5-17A8-455F-986C-0894321E5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0FBB7F55-8F5D-4E3E-BA11-DB68BF0FB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95A04A39-2E65-41EB-9260-0AC039669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378531F7-F7F6-445A-8BC0-1756F2651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6A431294-9BB8-48F6-9B38-397247919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3D6B2CD9-BF21-454B-8D76-33A997376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65DA82E5-16E3-4B59-A20D-AA193B0B7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947E9DE6-E8CD-4CA7-B67F-21417095D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ABAEB0BB-8372-4E95-A4C7-505233792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484B5642-BFD4-46AB-9715-A35A668F7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1E43CFC5-D79D-4C36-BCD3-45C37DB8A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0F6459B6-BE19-464A-B5BB-6DFC065FA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FCE1B73C-9EE3-490B-A512-7692D5043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AF41621D-CFC4-4B00-B51F-93D06B2A3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0D15F7E4-13F1-40FC-A69B-5E1FE2025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C273A310-07D8-448D-AF33-F5DD999A1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AC42D53F-0B92-4B7B-ACB5-E0C561405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1CFAFA43-DD15-4794-8240-75AAE01CC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8DCDEE47-09D4-4D61-A817-38AF83D16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CDF0D4B0-E2A3-45CF-957E-CA158204B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9C7FE398-99F0-4E3A-AC92-494F94767D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90771F43-6732-4FCB-948D-68C9CAC98F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D46851AD-464F-4E02-9F74-348131C97D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E9F6940D-A15F-4892-BEB0-A193B6E967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F0C24-56CD-436C-836C-25AF32250885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282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D92D2EC-42DA-42E9-97C9-3603CCBFB9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F9121A1-7A56-4272-B3EC-3E30526C1D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2ABDE28-8F6D-4F52-9B90-111D0EE4E9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19FE1B-4182-4554-8A01-DF4E9934697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48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B1B3D12-BDEE-4FBF-A349-796920369B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DEE5A50-678D-4855-92A9-F69F5054C2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E1EEA15-ED21-42F8-A4E8-344816BE96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24709B-A439-4392-89CC-83043E35EE8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67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84C9E6C-66A1-4905-9150-1D28EC0420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C6ADD29-7EFB-46D0-96E3-8F689646EB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C1D2B49-1086-4141-B62D-19347AE3CB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9CFA7D-C03C-4F43-8BE2-4AE89A6B4A24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19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950778-F578-4A4F-9B3C-8818BA4FC6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2F93D97-7989-46D0-A7BA-B4F433962A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9A9FC26-8E4F-4DA7-BB1E-14766C1D2E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5A1541-0A28-4617-A363-B28EDBABEF08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05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D49CAF-80C5-4926-96CD-BF4111AB8E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7AF621-116D-4F9B-BFA2-CF46D17A4C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045A4A0-12FB-47A2-B73A-5DC7BC38EB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C4148A-DE2E-4729-896D-DAF0143659FB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1698993-5A10-4702-BA98-075D10B21C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FE3C189-1808-4696-B5F5-E32AED4834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5C9A79D7-2D98-49EF-A582-829843CC4C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6A9680-AB36-45F1-80C9-BC7FCAE499DC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42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EB200F0-5F40-4ACA-A70A-0F5275D4D9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9008EA2-2BE0-43C5-B96C-A55D07F98E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E8989D7-9DEA-4B4E-ABAB-A520AE674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E3FC2D-FF1E-43D4-B1ED-3398482ECA78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870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4BC2AF3-F04E-4FF5-842D-F7E622C51C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3F692F9-84AA-4C3C-BD76-30FAB1BDB4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F4B33DC6-9AB4-4D99-81CD-BEA92790B8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4F515D-38A7-4CB2-A315-CB8B2F2AFB4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671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905690-3F90-4B25-A9D5-5D08F79B32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66F3B6-113E-4061-9EBF-944AA67EBF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CA5D490-41AE-4E1C-BDC9-A4C2870903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060674-53D3-498B-853E-D1E39A541143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31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7794CC-CC28-40AD-9FE9-CFF4BD9553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260469-65D3-4619-850B-C10B958F6F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F11C61A5-86D0-47E9-8291-1370788239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C5EFF9-1C8D-4270-BA3A-4FD9BC850CD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0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3D53E760-C7D3-4BCC-9041-46DF8F18DE6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4D6C205-7DE9-454A-82E5-6BBC32292E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44F8D74-5C80-4301-BDF4-E490DAE58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7B2BA85C-28E0-4EC5-8B64-FF97E35BA15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8134" name="Rectangle 6">
            <a:extLst>
              <a:ext uri="{FF2B5EF4-FFF2-40B4-BE49-F238E27FC236}">
                <a16:creationId xmlns:a16="http://schemas.microsoft.com/office/drawing/2014/main" id="{DCA14BAF-A2CE-431C-955D-D205B6292CF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8135" name="Rectangle 7">
            <a:extLst>
              <a:ext uri="{FF2B5EF4-FFF2-40B4-BE49-F238E27FC236}">
                <a16:creationId xmlns:a16="http://schemas.microsoft.com/office/drawing/2014/main" id="{81389523-E366-4805-8335-D7D8C1323D6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1F78E10E-7A1F-4418-A1BE-A165779CB77E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B541DCCA-1786-4136-8B70-DA25D815A8B9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CD6B1A01-854C-47A4-9944-D69F45546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91DA4CD4-F60F-4C10-869C-2CE0354E5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570CBD67-AA4A-41D6-B1B6-9927F1FFA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78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E4A81E6B-A62F-419D-B79A-DB78628D5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F316F94D-FEAC-4B59-B24D-DC8425AD4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79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04F2CE09-3BB6-46E3-8810-DE6D4936D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78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FAB6C9F8-5F66-4933-9BD1-9D56E8052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AC42A86B-41BB-4A0E-AAF2-BE144F146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6DD9AF70-0072-4B8F-8C48-B24864F6B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79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AE983AB2-7742-4646-A0DB-190617CFD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3D64B92D-F1B4-42A8-913B-4B5995025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0D6AA287-B9A6-497E-A24B-380A42E06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486B6758-A973-466B-A00D-3A8DA9492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FC47748A-851B-446F-95F1-2A429F5F2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8F6519CF-CF9F-4748-8DF0-9A248D1BB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78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3CAEAFD4-FA60-4327-A272-AEE6384DE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B594C18C-569A-43A3-8A4C-8542D2E7E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4B9C278B-983B-45DE-AEDA-4D59AA72A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C6A57478-32FB-44EA-80FE-F9EE9A4E2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3B045D33-CDDF-4871-8276-9DF9F3F55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DBB8B670-B6C3-4AE5-86FD-3A38E9D2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D589D708-9AF7-43EF-BE76-295E09EAD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1B6C2631-9465-4976-AF55-27491AF6B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784AAC85-EBD3-43AD-8F2A-60AD63546C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78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84C9612A-C671-4256-92E8-D8D25D0C5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78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AF3D7D68-F063-4437-A456-37CC297A6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60BDC38E-C4B8-470E-8DAB-D649285EB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79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C1A945EB-33ED-4614-B056-E5BFAF14C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78" cy="7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2FEFCD76-0759-4D07-8E45-88CE02D56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78" cy="7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8991896B-89CE-424A-959D-D0600093EB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BF21C42E-1710-434D-ABBF-59BFF6FDA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78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3E8CAB2-C716-44B1-A33A-E39C21538B1B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CB4E46F6-D49E-44F7-89E3-721C26CA72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1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543610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Das Wichtigste zuerst: Wofür steht </a:t>
            </a:r>
            <a:r>
              <a:rPr lang="en-US" sz="1200" b="1" dirty="0">
                <a:solidFill>
                  <a:srgbClr val="0000FF"/>
                </a:solidFill>
              </a:rPr>
              <a:t>HSV </a:t>
            </a:r>
            <a:r>
              <a:rPr lang="en-US" sz="1200" i="1" dirty="0">
                <a:solidFill>
                  <a:srgbClr val="0000FF"/>
                </a:solidFill>
              </a:rPr>
              <a:t>in diesem Zusammenhang?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10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6765955" cy="181075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Wichtigste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zuerst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Wofür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steht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HSV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diesem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Zusammenhang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Herpes-simplex-Virus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Wie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viele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„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Typen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“ des HSV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gibt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es,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wie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heißen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gibt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– HSV-1 und HSV-2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Welche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Körperteile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befallen die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einzelnen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Typen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bevorzugt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– HSV-1 </a:t>
            </a:r>
            <a:r>
              <a:rPr lang="en-US" sz="1200" i="1" dirty="0">
                <a:solidFill>
                  <a:srgbClr val="0000FF"/>
                </a:solidFill>
                <a:sym typeface="Wingdings" panose="05000000000000000000" pitchFamily="2" charset="2"/>
              </a:rPr>
              <a:t></a:t>
            </a:r>
            <a:r>
              <a:rPr lang="en-US" sz="1200" i="1" dirty="0">
                <a:solidFill>
                  <a:srgbClr val="0000FF"/>
                </a:solidFill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</a:rPr>
              <a:t>Oberhalb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der </a:t>
            </a:r>
            <a:r>
              <a:rPr lang="en-US" sz="1200" dirty="0" err="1">
                <a:solidFill>
                  <a:srgbClr val="0000FF"/>
                </a:solidFill>
              </a:rPr>
              <a:t>Taille</a:t>
            </a:r>
            <a:r>
              <a:rPr lang="en-US" sz="1200" dirty="0">
                <a:solidFill>
                  <a:srgbClr val="0000FF"/>
                </a:solidFill>
              </a:rPr>
              <a:t>“: Die </a:t>
            </a:r>
            <a:r>
              <a:rPr lang="en-US" sz="1200" dirty="0" err="1">
                <a:solidFill>
                  <a:srgbClr val="0000FF"/>
                </a:solidFill>
              </a:rPr>
              <a:t>Augen</a:t>
            </a:r>
            <a:r>
              <a:rPr lang="en-US" sz="1200" dirty="0">
                <a:solidFill>
                  <a:srgbClr val="0000FF"/>
                </a:solidFill>
              </a:rPr>
              <a:t> und der </a:t>
            </a:r>
            <a:r>
              <a:rPr lang="en-US" sz="1200" dirty="0" err="1">
                <a:solidFill>
                  <a:srgbClr val="0000FF"/>
                </a:solidFill>
              </a:rPr>
              <a:t>Mundbereich</a:t>
            </a:r>
            <a:r>
              <a:rPr lang="en-US" sz="1200" dirty="0">
                <a:solidFill>
                  <a:srgbClr val="0000FF"/>
                </a:solidFill>
              </a:rPr>
              <a:t> (d. h. „</a:t>
            </a:r>
            <a:r>
              <a:rPr lang="en-US" sz="1200" dirty="0" err="1">
                <a:solidFill>
                  <a:srgbClr val="0000FF"/>
                </a:solidFill>
              </a:rPr>
              <a:t>Fieberbläschen</a:t>
            </a:r>
            <a:r>
              <a:rPr lang="en-US" sz="1200" dirty="0">
                <a:solidFill>
                  <a:srgbClr val="0000FF"/>
                </a:solidFill>
              </a:rPr>
              <a:t>“)</a:t>
            </a:r>
          </a:p>
          <a:p>
            <a:r>
              <a:rPr lang="en-US" sz="1200" i="1" dirty="0">
                <a:solidFill>
                  <a:srgbClr val="0000FF"/>
                </a:solidFill>
                <a:sym typeface="Wingdings" panose="05000000000000000000" pitchFamily="2" charset="2"/>
              </a:rPr>
              <a:t>– HSV-2  „</a:t>
            </a:r>
            <a:r>
              <a:rPr lang="en-US" sz="1200" i="1" dirty="0" err="1">
                <a:solidFill>
                  <a:srgbClr val="0000FF"/>
                </a:solidFill>
                <a:sym typeface="Wingdings" panose="05000000000000000000" pitchFamily="2" charset="2"/>
              </a:rPr>
              <a:t>unterhalb</a:t>
            </a:r>
            <a:r>
              <a:rPr lang="en-US" sz="1200" i="1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der </a:t>
            </a:r>
            <a:r>
              <a:rPr lang="en-US" sz="1200" dirty="0" err="1">
                <a:solidFill>
                  <a:srgbClr val="0000FF"/>
                </a:solidFill>
                <a:sym typeface="Wingdings" panose="05000000000000000000" pitchFamily="2" charset="2"/>
              </a:rPr>
              <a:t>Taille</a:t>
            </a:r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“: </a:t>
            </a:r>
            <a:r>
              <a:rPr lang="en-US" sz="1200" dirty="0">
                <a:solidFill>
                  <a:srgbClr val="0000FF"/>
                </a:solidFill>
              </a:rPr>
              <a:t>die </a:t>
            </a:r>
            <a:r>
              <a:rPr lang="en-US" sz="1200" dirty="0" err="1">
                <a:solidFill>
                  <a:srgbClr val="0000FF"/>
                </a:solidFill>
              </a:rPr>
              <a:t>Genitalien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2F7C4-6D74-46B1-A7F7-483FCE7AE38E}"/>
              </a:ext>
            </a:extLst>
          </p:cNvPr>
          <p:cNvSpPr txBox="1"/>
          <p:nvPr/>
        </p:nvSpPr>
        <p:spPr>
          <a:xfrm>
            <a:off x="1377153" y="3809343"/>
            <a:ext cx="5334000" cy="73866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Abgesehen von den Präferenzen: Kann HSV-1 Genitalherpes verursachen und HSV-2 eine Augen-/periorale Infektion?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 und ja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49958D3-C2A1-45A2-A4B0-DF1167CE4936}"/>
              </a:ext>
            </a:extLst>
          </p:cNvPr>
          <p:cNvCxnSpPr/>
          <p:nvPr/>
        </p:nvCxnSpPr>
        <p:spPr>
          <a:xfrm>
            <a:off x="2194269" y="2670809"/>
            <a:ext cx="5775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52F101-9DD1-4E5D-B050-11FF4610C7A8}"/>
              </a:ext>
            </a:extLst>
          </p:cNvPr>
          <p:cNvCxnSpPr>
            <a:cxnSpLocks/>
          </p:cNvCxnSpPr>
          <p:nvPr/>
        </p:nvCxnSpPr>
        <p:spPr>
          <a:xfrm>
            <a:off x="2133600" y="2895600"/>
            <a:ext cx="28797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58EE80B-E9B6-4E3D-8428-E7CA8B77A943}"/>
              </a:ext>
            </a:extLst>
          </p:cNvPr>
          <p:cNvSpPr txBox="1"/>
          <p:nvPr/>
        </p:nvSpPr>
        <p:spPr>
          <a:xfrm>
            <a:off x="2362200" y="3044595"/>
            <a:ext cx="179408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latin typeface="Segoe Script" panose="020B0504020000000003" pitchFamily="34" charset="0"/>
              </a:rPr>
              <a:t>Oberhalb der Taille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EA40D7-B8E6-46B4-99F7-1B31E9C609A5}"/>
              </a:ext>
            </a:extLst>
          </p:cNvPr>
          <p:cNvSpPr txBox="1"/>
          <p:nvPr/>
        </p:nvSpPr>
        <p:spPr>
          <a:xfrm>
            <a:off x="2194269" y="2269502"/>
            <a:ext cx="179408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latin typeface="Segoe Script" panose="020B0504020000000003" pitchFamily="34" charset="0"/>
              </a:rPr>
              <a:t>Unterhalb der Taille</a:t>
            </a:r>
          </a:p>
        </p:txBody>
      </p:sp>
      <p:sp>
        <p:nvSpPr>
          <p:cNvPr id="13" name="Oval 1">
            <a:extLst>
              <a:ext uri="{FF2B5EF4-FFF2-40B4-BE49-F238E27FC236}">
                <a16:creationId xmlns:a16="http://schemas.microsoft.com/office/drawing/2014/main" id="{89950EFF-6253-43F6-8A47-B6D5CF0182F4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6FAD3A3F-60CC-4C36-8896-DDF557402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</p:spTree>
    <p:extLst>
      <p:ext uri="{BB962C8B-B14F-4D97-AF65-F5344CB8AC3E}">
        <p14:creationId xmlns:p14="http://schemas.microsoft.com/office/powerpoint/2010/main" val="6034382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2" name="Rectangle 2">
            <a:extLst>
              <a:ext uri="{FF2B5EF4-FFF2-40B4-BE49-F238E27FC236}">
                <a16:creationId xmlns:a16="http://schemas.microsoft.com/office/drawing/2014/main" id="{D8E02A28-2450-4E70-8FAC-44BCE3295D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6573" name="Text Box 3">
            <a:extLst>
              <a:ext uri="{FF2B5EF4-FFF2-40B4-BE49-F238E27FC236}">
                <a16:creationId xmlns:a16="http://schemas.microsoft.com/office/drawing/2014/main" id="{BADCF89F-E905-4189-928B-8006A460C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6574" name="Text Box 5">
            <a:extLst>
              <a:ext uri="{FF2B5EF4-FFF2-40B4-BE49-F238E27FC236}">
                <a16:creationId xmlns:a16="http://schemas.microsoft.com/office/drawing/2014/main" id="{BD3F77CC-9DA3-44A9-A2E9-CE28D7112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4876800"/>
            <a:ext cx="6961188" cy="124444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Ist</a:t>
            </a:r>
            <a:r>
              <a:rPr lang="en-US" altLang="en-US" sz="1200" i="1" dirty="0">
                <a:solidFill>
                  <a:srgbClr val="0000FF"/>
                </a:solidFill>
              </a:rPr>
              <a:t> es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</a:t>
            </a:r>
            <a:r>
              <a:rPr lang="en-US" altLang="en-US" sz="1200" i="1" dirty="0">
                <a:solidFill>
                  <a:srgbClr val="0000FF"/>
                </a:solidFill>
              </a:rPr>
              <a:t>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Durchführung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perforierenden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Keratoplastik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bedingten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Hornhauterkrankung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ratsam, eine antivirale Prophylaxe anzuwenden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Ja!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FFCC"/>
                </a:solidFill>
              </a:rPr>
              <a:t>Topisch</a:t>
            </a:r>
            <a:r>
              <a:rPr lang="en-US" altLang="en-US" sz="1200" i="1" dirty="0">
                <a:solidFill>
                  <a:srgbClr val="CCFFCC"/>
                </a:solidFill>
              </a:rPr>
              <a:t> </a:t>
            </a:r>
            <a:r>
              <a:rPr lang="en-US" altLang="en-US" sz="1200" i="1" dirty="0" err="1">
                <a:solidFill>
                  <a:srgbClr val="CCFFCC"/>
                </a:solidFill>
              </a:rPr>
              <a:t>oder</a:t>
            </a:r>
            <a:r>
              <a:rPr lang="en-US" altLang="en-US" sz="1200" i="1" dirty="0">
                <a:solidFill>
                  <a:srgbClr val="CCFFCC"/>
                </a:solidFill>
              </a:rPr>
              <a:t> oral, und </a:t>
            </a:r>
            <a:r>
              <a:rPr lang="en-US" altLang="en-US" sz="1200" i="1" dirty="0" err="1">
                <a:solidFill>
                  <a:srgbClr val="CCFFCC"/>
                </a:solidFill>
              </a:rPr>
              <a:t>warum</a:t>
            </a:r>
            <a:r>
              <a:rPr lang="en-US" altLang="en-US" sz="1200" i="1" dirty="0">
                <a:solidFill>
                  <a:srgbClr val="CCFFCC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Oral.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würde</a:t>
            </a:r>
            <a:r>
              <a:rPr lang="en-US" altLang="en-US" sz="1200" dirty="0">
                <a:solidFill>
                  <a:srgbClr val="CCFFCC"/>
                </a:solidFill>
              </a:rPr>
              <a:t> das </a:t>
            </a:r>
            <a:r>
              <a:rPr lang="en-US" altLang="en-US" sz="1200" dirty="0" err="1">
                <a:solidFill>
                  <a:srgbClr val="CCFFCC"/>
                </a:solidFill>
              </a:rPr>
              <a:t>ohnehin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schon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geschädigte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Epithel</a:t>
            </a:r>
            <a:r>
              <a:rPr lang="en-US" altLang="en-US" sz="1200" dirty="0">
                <a:solidFill>
                  <a:srgbClr val="CCFFCC"/>
                </a:solidFill>
              </a:rPr>
              <a:t> des </a:t>
            </a:r>
            <a:r>
              <a:rPr lang="en-US" altLang="en-US" sz="1200" dirty="0" err="1">
                <a:solidFill>
                  <a:srgbClr val="CCFFCC"/>
                </a:solidFill>
              </a:rPr>
              <a:t>Transplantats</a:t>
            </a:r>
            <a:endParaRPr lang="en-US" altLang="en-US" sz="1200" dirty="0">
              <a:solidFill>
                <a:srgbClr val="CCFFCC"/>
              </a:solidFill>
            </a:endParaRPr>
          </a:p>
        </p:txBody>
      </p:sp>
      <p:sp>
        <p:nvSpPr>
          <p:cNvPr id="66575" name="Slide Number Placeholder 1">
            <a:extLst>
              <a:ext uri="{FF2B5EF4-FFF2-40B4-BE49-F238E27FC236}">
                <a16:creationId xmlns:a16="http://schemas.microsoft.com/office/drawing/2014/main" id="{DDAE0F8C-5EA5-4957-B5F4-D1F28E429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6DB5EEC-C3D3-4600-ACDF-821EEDEC9110}" type="slidenum">
              <a:rPr lang="en-US" altLang="en-US" sz="1000"/>
              <a:t>100</a:t>
            </a:fld>
            <a:endParaRPr lang="en-US" altLang="en-US" sz="100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6" name="Rectangle 2">
            <a:extLst>
              <a:ext uri="{FF2B5EF4-FFF2-40B4-BE49-F238E27FC236}">
                <a16:creationId xmlns:a16="http://schemas.microsoft.com/office/drawing/2014/main" id="{04D04DFC-232C-4312-987D-F41C9DC56C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7597" name="Text Box 3">
            <a:extLst>
              <a:ext uri="{FF2B5EF4-FFF2-40B4-BE49-F238E27FC236}">
                <a16:creationId xmlns:a16="http://schemas.microsoft.com/office/drawing/2014/main" id="{6B69C463-E4AE-403B-9FAE-92A3CC6E0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7598" name="Text Box 4">
            <a:extLst>
              <a:ext uri="{FF2B5EF4-FFF2-40B4-BE49-F238E27FC236}">
                <a16:creationId xmlns:a16="http://schemas.microsoft.com/office/drawing/2014/main" id="{07679395-AE7F-4B05-B880-A8239AE33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4876800"/>
            <a:ext cx="6961188" cy="124444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Ist</a:t>
            </a:r>
            <a:r>
              <a:rPr lang="en-US" altLang="en-US" sz="1200" i="1" dirty="0">
                <a:solidFill>
                  <a:srgbClr val="0000FF"/>
                </a:solidFill>
              </a:rPr>
              <a:t> es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</a:t>
            </a:r>
            <a:r>
              <a:rPr lang="en-US" altLang="en-US" sz="1200" i="1" dirty="0">
                <a:solidFill>
                  <a:srgbClr val="0000FF"/>
                </a:solidFill>
              </a:rPr>
              <a:t>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Durchführung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perforierenden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Keratoplastik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bedingten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Hornhauterkrankung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ratsam, eine antivirale Prophylaxe anzuwenden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Ja!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FFCC"/>
                </a:solidFill>
              </a:rPr>
              <a:t>Topisch</a:t>
            </a:r>
            <a:r>
              <a:rPr lang="en-US" altLang="en-US" sz="1200" i="1" dirty="0">
                <a:solidFill>
                  <a:srgbClr val="CCFFCC"/>
                </a:solidFill>
              </a:rPr>
              <a:t> </a:t>
            </a:r>
            <a:r>
              <a:rPr lang="en-US" altLang="en-US" sz="1200" i="1" dirty="0" err="1">
                <a:solidFill>
                  <a:srgbClr val="CCFFCC"/>
                </a:solidFill>
              </a:rPr>
              <a:t>oder</a:t>
            </a:r>
            <a:r>
              <a:rPr lang="en-US" altLang="en-US" sz="1200" i="1" dirty="0">
                <a:solidFill>
                  <a:srgbClr val="CCFFCC"/>
                </a:solidFill>
              </a:rPr>
              <a:t> oral, und </a:t>
            </a:r>
            <a:r>
              <a:rPr lang="en-US" altLang="en-US" sz="1200" i="1" dirty="0" err="1">
                <a:solidFill>
                  <a:srgbClr val="CCFFCC"/>
                </a:solidFill>
              </a:rPr>
              <a:t>warum</a:t>
            </a:r>
            <a:r>
              <a:rPr lang="en-US" altLang="en-US" sz="1200" i="1" dirty="0">
                <a:solidFill>
                  <a:srgbClr val="CCFFCC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Oral.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würde</a:t>
            </a:r>
            <a:r>
              <a:rPr lang="en-US" altLang="en-US" sz="1200" dirty="0">
                <a:solidFill>
                  <a:srgbClr val="CCFFCC"/>
                </a:solidFill>
              </a:rPr>
              <a:t> das </a:t>
            </a:r>
            <a:r>
              <a:rPr lang="en-US" altLang="en-US" sz="1200" dirty="0" err="1">
                <a:solidFill>
                  <a:srgbClr val="CCFFCC"/>
                </a:solidFill>
              </a:rPr>
              <a:t>ohnehin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schon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geschädigte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Epithel</a:t>
            </a:r>
            <a:r>
              <a:rPr lang="en-US" altLang="en-US" sz="1200" dirty="0">
                <a:solidFill>
                  <a:srgbClr val="CCFFCC"/>
                </a:solidFill>
              </a:rPr>
              <a:t> des </a:t>
            </a:r>
            <a:r>
              <a:rPr lang="en-US" altLang="en-US" sz="1200" dirty="0" err="1">
                <a:solidFill>
                  <a:srgbClr val="CCFFCC"/>
                </a:solidFill>
              </a:rPr>
              <a:t>Transplantats</a:t>
            </a:r>
            <a:endParaRPr lang="en-US" altLang="en-US" sz="1200" dirty="0">
              <a:solidFill>
                <a:srgbClr val="CCFFCC"/>
              </a:solidFill>
            </a:endParaRPr>
          </a:p>
        </p:txBody>
      </p:sp>
      <p:sp>
        <p:nvSpPr>
          <p:cNvPr id="67599" name="Slide Number Placeholder 1">
            <a:extLst>
              <a:ext uri="{FF2B5EF4-FFF2-40B4-BE49-F238E27FC236}">
                <a16:creationId xmlns:a16="http://schemas.microsoft.com/office/drawing/2014/main" id="{9F799968-5462-4EAA-A0EF-0B060C2D3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4785334-8B7C-421A-B347-E798C0EFFEC7}" type="slidenum">
              <a:rPr lang="en-US" altLang="en-US" sz="1000"/>
              <a:t>101</a:t>
            </a:fld>
            <a:endParaRPr lang="en-US" altLang="en-US" sz="100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0" name="Rectangle 2">
            <a:extLst>
              <a:ext uri="{FF2B5EF4-FFF2-40B4-BE49-F238E27FC236}">
                <a16:creationId xmlns:a16="http://schemas.microsoft.com/office/drawing/2014/main" id="{0687DCB0-1598-45B7-9421-DE85B9DA7E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8621" name="Text Box 3">
            <a:extLst>
              <a:ext uri="{FF2B5EF4-FFF2-40B4-BE49-F238E27FC236}">
                <a16:creationId xmlns:a16="http://schemas.microsoft.com/office/drawing/2014/main" id="{FBAFE865-033E-4951-A584-B976B7CA8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8622" name="Text Box 4">
            <a:extLst>
              <a:ext uri="{FF2B5EF4-FFF2-40B4-BE49-F238E27FC236}">
                <a16:creationId xmlns:a16="http://schemas.microsoft.com/office/drawing/2014/main" id="{B29F6A21-38EE-4929-BCB2-69EB04BD2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4876800"/>
            <a:ext cx="6961188" cy="124444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Ist</a:t>
            </a:r>
            <a:r>
              <a:rPr lang="en-US" altLang="en-US" sz="1200" i="1" dirty="0">
                <a:solidFill>
                  <a:srgbClr val="0000FF"/>
                </a:solidFill>
              </a:rPr>
              <a:t> es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</a:t>
            </a:r>
            <a:r>
              <a:rPr lang="en-US" altLang="en-US" sz="1200" i="1" dirty="0">
                <a:solidFill>
                  <a:srgbClr val="0000FF"/>
                </a:solidFill>
              </a:rPr>
              <a:t>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Durchführung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perforierenden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Keratoplastik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bedingten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Hornhauterkrankung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ratsam, eine antivirale Prophylaxe anzuwenden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Ja!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Topisch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oral, und </a:t>
            </a:r>
            <a:r>
              <a:rPr lang="en-US" altLang="en-US" sz="1200" i="1" dirty="0" err="1">
                <a:solidFill>
                  <a:srgbClr val="0000FF"/>
                </a:solidFill>
              </a:rPr>
              <a:t>warum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Oral.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würde</a:t>
            </a:r>
            <a:r>
              <a:rPr lang="en-US" altLang="en-US" sz="1200" dirty="0">
                <a:solidFill>
                  <a:srgbClr val="CCFFCC"/>
                </a:solidFill>
              </a:rPr>
              <a:t> das </a:t>
            </a:r>
            <a:r>
              <a:rPr lang="en-US" altLang="en-US" sz="1200" dirty="0" err="1">
                <a:solidFill>
                  <a:srgbClr val="CCFFCC"/>
                </a:solidFill>
              </a:rPr>
              <a:t>ohnehin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schon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geschädigte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Epithel</a:t>
            </a:r>
            <a:r>
              <a:rPr lang="en-US" altLang="en-US" sz="1200" dirty="0">
                <a:solidFill>
                  <a:srgbClr val="CCFFCC"/>
                </a:solidFill>
              </a:rPr>
              <a:t> des </a:t>
            </a:r>
            <a:r>
              <a:rPr lang="en-US" altLang="en-US" sz="1200" dirty="0" err="1">
                <a:solidFill>
                  <a:srgbClr val="CCFFCC"/>
                </a:solidFill>
              </a:rPr>
              <a:t>Transplantats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weiter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zerstören</a:t>
            </a:r>
            <a:endParaRPr lang="en-US" altLang="en-US" sz="1200" dirty="0">
              <a:solidFill>
                <a:srgbClr val="CCFFCC"/>
              </a:solidFill>
            </a:endParaRPr>
          </a:p>
        </p:txBody>
      </p:sp>
      <p:sp>
        <p:nvSpPr>
          <p:cNvPr id="68623" name="Slide Number Placeholder 1">
            <a:extLst>
              <a:ext uri="{FF2B5EF4-FFF2-40B4-BE49-F238E27FC236}">
                <a16:creationId xmlns:a16="http://schemas.microsoft.com/office/drawing/2014/main" id="{8C44EEED-E3CB-491D-ACAF-9258982B1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31CE37C-F12C-464F-8859-22E54CD504AB}" type="slidenum">
              <a:rPr lang="en-US" altLang="en-US" sz="1000"/>
              <a:t>102</a:t>
            </a:fld>
            <a:endParaRPr lang="en-US" altLang="en-US" sz="100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4" name="Rectangle 2">
            <a:extLst>
              <a:ext uri="{FF2B5EF4-FFF2-40B4-BE49-F238E27FC236}">
                <a16:creationId xmlns:a16="http://schemas.microsoft.com/office/drawing/2014/main" id="{02DC652E-9B36-4170-9335-D4E8F6BB3F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9645" name="Text Box 3">
            <a:extLst>
              <a:ext uri="{FF2B5EF4-FFF2-40B4-BE49-F238E27FC236}">
                <a16:creationId xmlns:a16="http://schemas.microsoft.com/office/drawing/2014/main" id="{6A84551F-93E7-4B5B-9B92-3710C65DF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9646" name="Text Box 4">
            <a:extLst>
              <a:ext uri="{FF2B5EF4-FFF2-40B4-BE49-F238E27FC236}">
                <a16:creationId xmlns:a16="http://schemas.microsoft.com/office/drawing/2014/main" id="{EF36484D-A7AE-46AB-9AB0-40B07F0C2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4876800"/>
            <a:ext cx="6961188" cy="124444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Ist es bei der Durchführung einer perforierenden Keratoplastik bei einer HSV-bedingten Hornhauterkrankung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ratsam, eine antivirale Prophylaxe anzuwenden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Ja!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Topisch oder oral, und warum?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Oral (</a:t>
            </a:r>
            <a:r>
              <a:rPr lang="en-US" altLang="en-US" sz="1200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dirty="0">
                <a:solidFill>
                  <a:srgbClr val="0000FF"/>
                </a:solidFill>
              </a:rPr>
              <a:t>würde das bereits geschädigte Epithel des Transplantats weiter zerstören)</a:t>
            </a:r>
          </a:p>
        </p:txBody>
      </p:sp>
      <p:sp>
        <p:nvSpPr>
          <p:cNvPr id="69647" name="Slide Number Placeholder 1">
            <a:extLst>
              <a:ext uri="{FF2B5EF4-FFF2-40B4-BE49-F238E27FC236}">
                <a16:creationId xmlns:a16="http://schemas.microsoft.com/office/drawing/2014/main" id="{C3AB6A45-579A-41DB-B209-8AA7E9A94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3BA7222-D2A1-452C-9FDB-750D4DCECB46}" type="slidenum">
              <a:rPr lang="en-US" altLang="en-US" sz="1000"/>
              <a:t>103</a:t>
            </a:fld>
            <a:endParaRPr lang="en-US" altLang="en-US" sz="100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8" name="Rectangle 2">
            <a:extLst>
              <a:ext uri="{FF2B5EF4-FFF2-40B4-BE49-F238E27FC236}">
                <a16:creationId xmlns:a16="http://schemas.microsoft.com/office/drawing/2014/main" id="{03B3714F-A87B-48A2-8175-D2110E5BEE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0669" name="Text Box 3">
            <a:extLst>
              <a:ext uri="{FF2B5EF4-FFF2-40B4-BE49-F238E27FC236}">
                <a16:creationId xmlns:a16="http://schemas.microsoft.com/office/drawing/2014/main" id="{273C0C54-9406-44D9-9211-13B681DE9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c) </a:t>
            </a:r>
            <a:r>
              <a:rPr lang="en-US" altLang="en-US" sz="1200" i="1" dirty="0">
                <a:solidFill>
                  <a:srgbClr val="0000FF"/>
                </a:solidFill>
              </a:rPr>
              <a:t>Iridozyklitis</a:t>
            </a:r>
            <a:endParaRPr lang="en-US" altLang="en-US" sz="18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70670" name="Rectangle 4">
            <a:extLst>
              <a:ext uri="{FF2B5EF4-FFF2-40B4-BE49-F238E27FC236}">
                <a16:creationId xmlns:a16="http://schemas.microsoft.com/office/drawing/2014/main" id="{5DFDDF9B-49BA-4114-85D3-0E62C38BC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524" y="3810000"/>
            <a:ext cx="38862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Granulomatös? </a:t>
            </a:r>
            <a:r>
              <a:rPr lang="en-US" altLang="en-US" sz="1200" dirty="0" err="1"/>
              <a:t>Nicht-granulomatös</a:t>
            </a:r>
            <a:r>
              <a:rPr lang="en-US" altLang="en-US" sz="1200" dirty="0"/>
              <a:t>? Weder noch? Beides?</a:t>
            </a:r>
          </a:p>
        </p:txBody>
      </p:sp>
      <p:sp>
        <p:nvSpPr>
          <p:cNvPr id="70671" name="Slide Number Placeholder 1">
            <a:extLst>
              <a:ext uri="{FF2B5EF4-FFF2-40B4-BE49-F238E27FC236}">
                <a16:creationId xmlns:a16="http://schemas.microsoft.com/office/drawing/2014/main" id="{3F9191BF-9E60-4E12-B7FA-7619B9987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7BCBE68-D967-4BE3-99B2-D9B35239BC43}" type="slidenum">
              <a:rPr lang="en-US" altLang="en-US" sz="1000"/>
              <a:t>104</a:t>
            </a:fld>
            <a:endParaRPr lang="en-US" altLang="en-US" sz="100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3" name="Rectangle 2">
            <a:extLst>
              <a:ext uri="{FF2B5EF4-FFF2-40B4-BE49-F238E27FC236}">
                <a16:creationId xmlns:a16="http://schemas.microsoft.com/office/drawing/2014/main" id="{004B3FD3-9D1B-4386-A22D-AA489FD23E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1694" name="Text Box 3">
            <a:extLst>
              <a:ext uri="{FF2B5EF4-FFF2-40B4-BE49-F238E27FC236}">
                <a16:creationId xmlns:a16="http://schemas.microsoft.com/office/drawing/2014/main" id="{2433C5CF-3991-4866-8ECF-2583D0ED5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konjunktivale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c) </a:t>
            </a:r>
            <a:r>
              <a:rPr lang="en-US" altLang="en-US" sz="1200" i="1" dirty="0">
                <a:solidFill>
                  <a:srgbClr val="0000FF"/>
                </a:solidFill>
              </a:rPr>
              <a:t>Iridozyklitis</a:t>
            </a:r>
            <a:endParaRPr lang="en-US" altLang="en-US" sz="18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--Kann </a:t>
            </a:r>
            <a:r>
              <a:rPr lang="en-US" altLang="en-US" sz="1200" dirty="0">
                <a:solidFill>
                  <a:srgbClr val="0000FF"/>
                </a:solidFill>
              </a:rPr>
              <a:t>granulomatös oder nicht-granulomatös </a:t>
            </a:r>
            <a:r>
              <a:rPr lang="en-US" altLang="en-US" sz="1200" dirty="0"/>
              <a:t>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71695" name="Slide Number Placeholder 1">
            <a:extLst>
              <a:ext uri="{FF2B5EF4-FFF2-40B4-BE49-F238E27FC236}">
                <a16:creationId xmlns:a16="http://schemas.microsoft.com/office/drawing/2014/main" id="{74A85BA0-BE31-4892-BD69-08FFD7AD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75FC2BB-65D8-45F4-8DC6-F8A2F01A374D}" type="slidenum">
              <a:rPr lang="en-US" altLang="en-US" sz="1000"/>
              <a:t>105</a:t>
            </a:fld>
            <a:endParaRPr lang="en-US" altLang="en-US" sz="100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7" name="Rectangle 2">
            <a:extLst>
              <a:ext uri="{FF2B5EF4-FFF2-40B4-BE49-F238E27FC236}">
                <a16:creationId xmlns:a16="http://schemas.microsoft.com/office/drawing/2014/main" id="{2B4F3559-E709-4126-BA6C-0D4A06B49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2718" name="Text Box 3">
            <a:extLst>
              <a:ext uri="{FF2B5EF4-FFF2-40B4-BE49-F238E27FC236}">
                <a16:creationId xmlns:a16="http://schemas.microsoft.com/office/drawing/2014/main" id="{50CFDFB1-0031-42B6-9AE7-C75AFA52C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c) </a:t>
            </a:r>
            <a:r>
              <a:rPr lang="en-US" altLang="en-US" sz="1200" i="1" dirty="0">
                <a:solidFill>
                  <a:srgbClr val="0000FF"/>
                </a:solidFill>
              </a:rPr>
              <a:t>Iridozyklitis</a:t>
            </a:r>
            <a:endParaRPr lang="en-US" altLang="en-US" sz="18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--Kann </a:t>
            </a:r>
            <a:r>
              <a:rPr lang="en-US" altLang="en-US" sz="1200" dirty="0">
                <a:solidFill>
                  <a:srgbClr val="0000FF"/>
                </a:solidFill>
              </a:rPr>
              <a:t>granulomatös oder nicht-granulomatös </a:t>
            </a:r>
            <a:r>
              <a:rPr lang="en-US" altLang="en-US" sz="1200" dirty="0"/>
              <a:t>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72720" name="Slide Number Placeholder 1">
            <a:extLst>
              <a:ext uri="{FF2B5EF4-FFF2-40B4-BE49-F238E27FC236}">
                <a16:creationId xmlns:a16="http://schemas.microsoft.com/office/drawing/2014/main" id="{87C2A2E4-3B3D-4AF7-A139-631C3DF3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9B7D26-D422-434E-8201-CEF00DDAE5C9}" type="slidenum">
              <a:rPr lang="en-US" altLang="en-US" sz="1000"/>
              <a:t>106</a:t>
            </a:fld>
            <a:endParaRPr lang="en-US" altLang="en-US" sz="100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42" name="Rectangle 2">
            <a:extLst>
              <a:ext uri="{FF2B5EF4-FFF2-40B4-BE49-F238E27FC236}">
                <a16:creationId xmlns:a16="http://schemas.microsoft.com/office/drawing/2014/main" id="{9A28E14F-D38E-4F4C-9396-C09211BF25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3743" name="Text Box 3">
            <a:extLst>
              <a:ext uri="{FF2B5EF4-FFF2-40B4-BE49-F238E27FC236}">
                <a16:creationId xmlns:a16="http://schemas.microsoft.com/office/drawing/2014/main" id="{28398BF3-9826-4465-ACEB-A1FAC7573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c) </a:t>
            </a:r>
            <a:r>
              <a:rPr lang="en-US" altLang="en-US" sz="1200" i="1" dirty="0">
                <a:solidFill>
                  <a:srgbClr val="0000FF"/>
                </a:solidFill>
              </a:rPr>
              <a:t>Iridozyklitis</a:t>
            </a:r>
            <a:endParaRPr lang="en-US" altLang="en-US" sz="18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--Kann </a:t>
            </a:r>
            <a:r>
              <a:rPr lang="en-US" altLang="en-US" sz="1200" dirty="0">
                <a:solidFill>
                  <a:srgbClr val="0000FF"/>
                </a:solidFill>
              </a:rPr>
              <a:t>granulomatös oder nicht-granulomatös </a:t>
            </a:r>
            <a:r>
              <a:rPr lang="en-US" altLang="en-US" sz="1200" dirty="0"/>
              <a:t>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73744" name="Slide Number Placeholder 1">
            <a:extLst>
              <a:ext uri="{FF2B5EF4-FFF2-40B4-BE49-F238E27FC236}">
                <a16:creationId xmlns:a16="http://schemas.microsoft.com/office/drawing/2014/main" id="{74178A7A-42DA-46FA-B6B2-26A823CC8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5049C7C-4DC7-42CE-B16C-FCA244117B6F}" type="slidenum">
              <a:rPr lang="en-US" altLang="en-US" sz="1000"/>
              <a:t>107</a:t>
            </a:fld>
            <a:endParaRPr lang="en-US" altLang="en-US" sz="100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6" name="Rectangle 2">
            <a:extLst>
              <a:ext uri="{FF2B5EF4-FFF2-40B4-BE49-F238E27FC236}">
                <a16:creationId xmlns:a16="http://schemas.microsoft.com/office/drawing/2014/main" id="{DB06517F-9944-41D7-B8F6-0846FF7326B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4767" name="Text Box 3">
            <a:extLst>
              <a:ext uri="{FF2B5EF4-FFF2-40B4-BE49-F238E27FC236}">
                <a16:creationId xmlns:a16="http://schemas.microsoft.com/office/drawing/2014/main" id="{005B3071-CAA9-4D7C-9AE7-E56FF84EC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</a:t>
            </a:r>
            <a:r>
              <a:rPr lang="en-US" altLang="en-US" sz="1200" b="1" i="1" u="sng" dirty="0">
                <a:solidFill>
                  <a:srgbClr val="0000FF"/>
                </a:solidFill>
              </a:rPr>
              <a:t>fleckige </a:t>
            </a:r>
            <a:r>
              <a:rPr lang="en-US" altLang="en-US" sz="1200" dirty="0">
                <a:solidFill>
                  <a:srgbClr val="0000FF"/>
                </a:solidFill>
              </a:rPr>
              <a:t>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74768" name="Slide Number Placeholder 1">
            <a:extLst>
              <a:ext uri="{FF2B5EF4-FFF2-40B4-BE49-F238E27FC236}">
                <a16:creationId xmlns:a16="http://schemas.microsoft.com/office/drawing/2014/main" id="{BA2E1536-994C-4589-8710-A336DAAA435E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80BE6B4-4396-4BA5-ABEA-D168FE5AB245}" type="slidenum">
              <a:rPr lang="en-US" altLang="en-US" sz="1000"/>
              <a:t>108</a:t>
            </a:fld>
            <a:endParaRPr lang="en-US" altLang="en-US" sz="1000"/>
          </a:p>
        </p:txBody>
      </p:sp>
      <p:sp>
        <p:nvSpPr>
          <p:cNvPr id="74769" name="TextBox 1">
            <a:extLst>
              <a:ext uri="{FF2B5EF4-FFF2-40B4-BE49-F238E27FC236}">
                <a16:creationId xmlns:a16="http://schemas.microsoft.com/office/drawing/2014/main" id="{A8F332CA-E307-4657-93E7-A57D3C25A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638800"/>
            <a:ext cx="6362700" cy="579646"/>
          </a:xfrm>
          <a:prstGeom prst="rect">
            <a:avLst/>
          </a:prstGeom>
          <a:solidFill>
            <a:srgbClr val="FFC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200" i="1" dirty="0">
                <a:solidFill>
                  <a:srgbClr val="0000FF"/>
                </a:solidFill>
              </a:rPr>
              <a:t>Welches Wort beschreibt dagegen das Erscheinungsbild von Defekten bei der Iristransillumination nach einer VZV-Iridozyklitis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rgbClr val="FFC000"/>
                </a:solidFill>
              </a:rPr>
              <a:t>„</a:t>
            </a:r>
            <a:r>
              <a:rPr lang="en-US" altLang="en-US" sz="1200" dirty="0" err="1">
                <a:solidFill>
                  <a:srgbClr val="FFC000"/>
                </a:solidFill>
              </a:rPr>
              <a:t>Sektoriell</a:t>
            </a:r>
            <a:r>
              <a:rPr lang="en-US" altLang="en-US" sz="1200" dirty="0">
                <a:solidFill>
                  <a:srgbClr val="FFC000"/>
                </a:solidFill>
              </a:rPr>
              <a:t>“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0" name="Rectangle 2">
            <a:extLst>
              <a:ext uri="{FF2B5EF4-FFF2-40B4-BE49-F238E27FC236}">
                <a16:creationId xmlns:a16="http://schemas.microsoft.com/office/drawing/2014/main" id="{213BA905-1B33-4E52-8AC0-317AEB6423B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5791" name="Text Box 3">
            <a:extLst>
              <a:ext uri="{FF2B5EF4-FFF2-40B4-BE49-F238E27FC236}">
                <a16:creationId xmlns:a16="http://schemas.microsoft.com/office/drawing/2014/main" id="{E8109703-94D0-43DB-A3FE-911B1D7E8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</a:t>
            </a:r>
            <a:r>
              <a:rPr lang="en-US" altLang="en-US" sz="1200" b="1" i="1" u="sng" dirty="0">
                <a:solidFill>
                  <a:srgbClr val="0000FF"/>
                </a:solidFill>
              </a:rPr>
              <a:t>fleckige </a:t>
            </a:r>
            <a:r>
              <a:rPr lang="en-US" altLang="en-US" sz="1200" dirty="0">
                <a:solidFill>
                  <a:srgbClr val="0000FF"/>
                </a:solidFill>
              </a:rPr>
              <a:t>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75792" name="Slide Number Placeholder 1">
            <a:extLst>
              <a:ext uri="{FF2B5EF4-FFF2-40B4-BE49-F238E27FC236}">
                <a16:creationId xmlns:a16="http://schemas.microsoft.com/office/drawing/2014/main" id="{9D328AF7-CE18-4EAF-A49C-864B4EFE41A5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86AA1E7-1DF3-47DE-AFAA-F3B092205CAB}" type="slidenum">
              <a:rPr lang="en-US" altLang="en-US" sz="1000"/>
              <a:t>109</a:t>
            </a:fld>
            <a:endParaRPr lang="en-US" altLang="en-US" sz="1000"/>
          </a:p>
        </p:txBody>
      </p:sp>
      <p:sp>
        <p:nvSpPr>
          <p:cNvPr id="75793" name="TextBox 1">
            <a:extLst>
              <a:ext uri="{FF2B5EF4-FFF2-40B4-BE49-F238E27FC236}">
                <a16:creationId xmlns:a16="http://schemas.microsoft.com/office/drawing/2014/main" id="{ED438BED-E870-4819-9357-7FE153566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638800"/>
            <a:ext cx="6362700" cy="769938"/>
          </a:xfrm>
          <a:prstGeom prst="rect">
            <a:avLst/>
          </a:prstGeom>
          <a:solidFill>
            <a:srgbClr val="FFC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Welches Wort </a:t>
            </a:r>
            <a:r>
              <a:rPr lang="en-US" altLang="en-US" sz="1200" i="1" dirty="0" err="1">
                <a:solidFill>
                  <a:srgbClr val="0000FF"/>
                </a:solidFill>
              </a:rPr>
              <a:t>beschreibt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dagegen</a:t>
            </a:r>
            <a:r>
              <a:rPr lang="en-US" altLang="en-US" sz="1200" i="1" dirty="0">
                <a:solidFill>
                  <a:srgbClr val="0000FF"/>
                </a:solidFill>
              </a:rPr>
              <a:t> das </a:t>
            </a:r>
            <a:r>
              <a:rPr lang="en-US" altLang="en-US" sz="1200" i="1" dirty="0" err="1">
                <a:solidFill>
                  <a:srgbClr val="0000FF"/>
                </a:solidFill>
              </a:rPr>
              <a:t>Erscheinungsbild</a:t>
            </a:r>
            <a:r>
              <a:rPr lang="en-US" altLang="en-US" sz="1200" i="1" dirty="0">
                <a:solidFill>
                  <a:srgbClr val="0000FF"/>
                </a:solidFill>
              </a:rPr>
              <a:t> von </a:t>
            </a:r>
            <a:r>
              <a:rPr lang="en-US" altLang="en-US" sz="1200" i="1" dirty="0" err="1">
                <a:solidFill>
                  <a:srgbClr val="0000FF"/>
                </a:solidFill>
              </a:rPr>
              <a:t>Defekten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</a:t>
            </a:r>
            <a:r>
              <a:rPr lang="en-US" altLang="en-US" sz="1200" i="1" dirty="0">
                <a:solidFill>
                  <a:srgbClr val="0000FF"/>
                </a:solidFill>
              </a:rPr>
              <a:t>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Iristransillumination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nach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VZV-</a:t>
            </a:r>
            <a:r>
              <a:rPr lang="en-US" altLang="en-US" sz="1200" i="1" dirty="0" err="1">
                <a:solidFill>
                  <a:srgbClr val="0000FF"/>
                </a:solidFill>
              </a:rPr>
              <a:t>Iridozyklitis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„</a:t>
            </a:r>
            <a:r>
              <a:rPr lang="en-US" altLang="en-US" sz="1200" dirty="0" err="1">
                <a:solidFill>
                  <a:srgbClr val="0000FF"/>
                </a:solidFill>
              </a:rPr>
              <a:t>Sektoriell</a:t>
            </a:r>
            <a:r>
              <a:rPr lang="en-US" altLang="en-US" sz="1200" dirty="0">
                <a:solidFill>
                  <a:srgbClr val="0000FF"/>
                </a:solidFill>
              </a:rPr>
              <a:t>“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CB4E46F6-D49E-44F7-89E3-721C26CA72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  <p:sp>
        <p:nvSpPr>
          <p:cNvPr id="3075" name="Text Box 3">
            <a:extLst>
              <a:ext uri="{FF2B5EF4-FFF2-40B4-BE49-F238E27FC236}">
                <a16:creationId xmlns:a16="http://schemas.microsoft.com/office/drawing/2014/main" id="{53248A73-54E7-4282-9E96-D5FCBD00B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</a:t>
            </a:r>
            <a:r>
              <a:rPr lang="en-US" altLang="en-US" sz="1200" b="1" i="1" dirty="0"/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/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/>
                </a:solidFill>
              </a:rPr>
              <a:t>Blepharokonjunktivitis</a:t>
            </a:r>
            <a:endParaRPr lang="en-US" altLang="en-US" sz="1800" i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</a:t>
            </a:r>
            <a:r>
              <a:rPr lang="en-US" altLang="en-US" sz="1200" b="1" i="1" dirty="0"/>
              <a:t>?</a:t>
            </a:r>
            <a:endParaRPr lang="en-US" altLang="en-US" sz="1600" dirty="0">
              <a:solidFill>
                <a:schemeClr val="bg1"/>
              </a:solidFill>
            </a:endParaRPr>
          </a:p>
        </p:txBody>
      </p:sp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11</a:t>
            </a:fld>
            <a:endParaRPr lang="en-US" altLang="en-US" sz="1000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5A226BEC-DF5B-4C4D-A7D8-C9E6E2513F81}"/>
              </a:ext>
            </a:extLst>
          </p:cNvPr>
          <p:cNvSpPr/>
          <p:nvPr/>
        </p:nvSpPr>
        <p:spPr>
          <a:xfrm>
            <a:off x="3733800" y="1349375"/>
            <a:ext cx="228600" cy="154622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F4D7E3B7-9FD2-4155-B15F-F279D29D5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759803"/>
            <a:ext cx="3733799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Sie sollten sich eine vordere HSV-Augenerkrankung als zwei sehr weit gefasste Formen vorstellen</a:t>
            </a:r>
            <a:r>
              <a:rPr lang="en-US" altLang="en-US" sz="1200" i="1" dirty="0">
                <a:solidFill>
                  <a:srgbClr val="0000FF"/>
                </a:solidFill>
              </a:rPr>
              <a:t>. Welche sind das?</a:t>
            </a:r>
          </a:p>
        </p:txBody>
      </p:sp>
    </p:spTree>
    <p:extLst>
      <p:ext uri="{BB962C8B-B14F-4D97-AF65-F5344CB8AC3E}">
        <p14:creationId xmlns:p14="http://schemas.microsoft.com/office/powerpoint/2010/main" val="102415182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14" name="Rectangle 2">
            <a:extLst>
              <a:ext uri="{FF2B5EF4-FFF2-40B4-BE49-F238E27FC236}">
                <a16:creationId xmlns:a16="http://schemas.microsoft.com/office/drawing/2014/main" id="{41A6DE54-5CFF-4B7E-A5D4-44B2FE73D7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6815" name="Text Box 3">
            <a:extLst>
              <a:ext uri="{FF2B5EF4-FFF2-40B4-BE49-F238E27FC236}">
                <a16:creationId xmlns:a16="http://schemas.microsoft.com/office/drawing/2014/main" id="{ED0C4FE8-7D1E-4DD9-8CFA-1FCB6C18C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c) </a:t>
            </a:r>
            <a:r>
              <a:rPr lang="en-US" altLang="en-US" sz="1200" i="1" dirty="0">
                <a:solidFill>
                  <a:srgbClr val="0000FF"/>
                </a:solidFill>
              </a:rPr>
              <a:t>Iridozyklitis</a:t>
            </a:r>
            <a:endParaRPr lang="en-US" altLang="en-US" sz="18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--Kann </a:t>
            </a:r>
            <a:r>
              <a:rPr lang="en-US" altLang="en-US" sz="1200" dirty="0">
                <a:solidFill>
                  <a:srgbClr val="0000FF"/>
                </a:solidFill>
              </a:rPr>
              <a:t>granulomatös oder nicht-granulomatös </a:t>
            </a:r>
            <a:r>
              <a:rPr lang="en-US" altLang="en-US" sz="1200" dirty="0"/>
              <a:t>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d) </a:t>
            </a:r>
            <a:r>
              <a:rPr lang="en-US" altLang="en-US" sz="1200" i="1" dirty="0">
                <a:solidFill>
                  <a:srgbClr val="0000FF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--Zeigt sich durch einseitig erhöhten Augeninnendruck</a:t>
            </a:r>
          </a:p>
        </p:txBody>
      </p:sp>
      <p:sp>
        <p:nvSpPr>
          <p:cNvPr id="76816" name="Rectangle 6">
            <a:extLst>
              <a:ext uri="{FF2B5EF4-FFF2-40B4-BE49-F238E27FC236}">
                <a16:creationId xmlns:a16="http://schemas.microsoft.com/office/drawing/2014/main" id="{849B44AD-55B2-455B-A049-5E850E7A2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347299"/>
            <a:ext cx="2133600" cy="228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wichtiger Befund</a:t>
            </a:r>
          </a:p>
        </p:txBody>
      </p:sp>
      <p:sp>
        <p:nvSpPr>
          <p:cNvPr id="76817" name="Slide Number Placeholder 1">
            <a:extLst>
              <a:ext uri="{FF2B5EF4-FFF2-40B4-BE49-F238E27FC236}">
                <a16:creationId xmlns:a16="http://schemas.microsoft.com/office/drawing/2014/main" id="{06ACB447-3100-41F7-9521-162629B2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7C6302E-2FEB-4EF5-AB71-ADBC3DC3F433}" type="slidenum">
              <a:rPr lang="en-US" altLang="en-US" sz="1000"/>
              <a:t>110</a:t>
            </a:fld>
            <a:endParaRPr lang="en-US" altLang="en-US" sz="100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9" name="Rectangle 2">
            <a:extLst>
              <a:ext uri="{FF2B5EF4-FFF2-40B4-BE49-F238E27FC236}">
                <a16:creationId xmlns:a16="http://schemas.microsoft.com/office/drawing/2014/main" id="{25CEAACC-A0E9-4561-8A12-F2223512A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7840" name="Text Box 3">
            <a:extLst>
              <a:ext uri="{FF2B5EF4-FFF2-40B4-BE49-F238E27FC236}">
                <a16:creationId xmlns:a16="http://schemas.microsoft.com/office/drawing/2014/main" id="{E2896A7D-271B-4FD6-8594-B8CA420FC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c) </a:t>
            </a:r>
            <a:r>
              <a:rPr lang="en-US" altLang="en-US" sz="1200" i="1" dirty="0">
                <a:solidFill>
                  <a:srgbClr val="0000FF"/>
                </a:solidFill>
              </a:rPr>
              <a:t>Iridozyklitis</a:t>
            </a:r>
            <a:endParaRPr lang="en-US" altLang="en-US" sz="18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--Kann </a:t>
            </a:r>
            <a:r>
              <a:rPr lang="en-US" altLang="en-US" sz="1200" dirty="0">
                <a:solidFill>
                  <a:srgbClr val="0000FF"/>
                </a:solidFill>
              </a:rPr>
              <a:t>granulomatös oder nicht-granulomatös </a:t>
            </a:r>
            <a:r>
              <a:rPr lang="en-US" altLang="en-US" sz="1200" dirty="0"/>
              <a:t>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d) </a:t>
            </a:r>
            <a:r>
              <a:rPr lang="en-US" altLang="en-US" sz="1200" i="1" dirty="0">
                <a:solidFill>
                  <a:srgbClr val="0000FF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einseitig erhöhten Augeninnendruck</a:t>
            </a:r>
          </a:p>
        </p:txBody>
      </p:sp>
      <p:sp>
        <p:nvSpPr>
          <p:cNvPr id="77841" name="Slide Number Placeholder 1">
            <a:extLst>
              <a:ext uri="{FF2B5EF4-FFF2-40B4-BE49-F238E27FC236}">
                <a16:creationId xmlns:a16="http://schemas.microsoft.com/office/drawing/2014/main" id="{DD76F359-15CF-478F-B4E5-F5A8E8A8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5F44061-F3F5-4031-A12C-6C0252136DC4}" type="slidenum">
              <a:rPr lang="en-US" altLang="en-US" sz="1000"/>
              <a:t>111</a:t>
            </a:fld>
            <a:endParaRPr lang="en-US" altLang="en-US" sz="100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7" name="Rectangle 2">
            <a:extLst>
              <a:ext uri="{FF2B5EF4-FFF2-40B4-BE49-F238E27FC236}">
                <a16:creationId xmlns:a16="http://schemas.microsoft.com/office/drawing/2014/main" id="{748A12DE-F5AE-4183-800B-6D6C2C8149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9888" name="Text Box 3">
            <a:extLst>
              <a:ext uri="{FF2B5EF4-FFF2-40B4-BE49-F238E27FC236}">
                <a16:creationId xmlns:a16="http://schemas.microsoft.com/office/drawing/2014/main" id="{C3A202CD-E9FB-44BC-952C-2DA33591E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79890" name="Slide Number Placeholder 1">
            <a:extLst>
              <a:ext uri="{FF2B5EF4-FFF2-40B4-BE49-F238E27FC236}">
                <a16:creationId xmlns:a16="http://schemas.microsoft.com/office/drawing/2014/main" id="{26115B81-60DA-4B29-8E7B-3E7008D9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4031767-11A1-42EA-8316-B3777B387D4B}" type="slidenum">
              <a:rPr lang="en-US" altLang="en-US" sz="1000"/>
              <a:t>112</a:t>
            </a:fld>
            <a:endParaRPr lang="en-US" altLang="en-US" sz="1000"/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787517AB-9D04-408A-8174-ABB6E985C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Wofür steht die Abkürzung </a:t>
            </a:r>
            <a:r>
              <a:rPr lang="en-US" altLang="en-US" sz="1200" dirty="0"/>
              <a:t>HEDS </a:t>
            </a:r>
            <a:r>
              <a:rPr lang="en-US" altLang="en-US" sz="1200" i="1" dirty="0"/>
              <a:t>im Zusammenhang mit </a:t>
            </a:r>
            <a:r>
              <a:rPr lang="en-US" altLang="en-US" sz="1200" i="1" dirty="0" err="1"/>
              <a:t>einer</a:t>
            </a:r>
            <a:r>
              <a:rPr lang="en-US" altLang="en-US" sz="1200" i="1" dirty="0"/>
              <a:t> okulären </a:t>
            </a:r>
            <a:r>
              <a:rPr lang="en-US" altLang="en-US" sz="1200" i="1" dirty="0" err="1"/>
              <a:t>HSV-Erkrankung</a:t>
            </a:r>
            <a:r>
              <a:rPr lang="en-US" altLang="en-US" sz="1200" i="1" dirty="0"/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FF0000"/>
                </a:solidFill>
              </a:rPr>
              <a:t>Die Herpetic Eye Disease Study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7" name="Rectangle 2">
            <a:extLst>
              <a:ext uri="{FF2B5EF4-FFF2-40B4-BE49-F238E27FC236}">
                <a16:creationId xmlns:a16="http://schemas.microsoft.com/office/drawing/2014/main" id="{748A12DE-F5AE-4183-800B-6D6C2C8149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9888" name="Text Box 3">
            <a:extLst>
              <a:ext uri="{FF2B5EF4-FFF2-40B4-BE49-F238E27FC236}">
                <a16:creationId xmlns:a16="http://schemas.microsoft.com/office/drawing/2014/main" id="{C3A202CD-E9FB-44BC-952C-2DA33591E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79890" name="Slide Number Placeholder 1">
            <a:extLst>
              <a:ext uri="{FF2B5EF4-FFF2-40B4-BE49-F238E27FC236}">
                <a16:creationId xmlns:a16="http://schemas.microsoft.com/office/drawing/2014/main" id="{26115B81-60DA-4B29-8E7B-3E7008D9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4031767-11A1-42EA-8316-B3777B387D4B}" type="slidenum">
              <a:rPr lang="en-US" altLang="en-US" sz="1000"/>
              <a:t>113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FB8854CC-81DD-4DDD-B157-66043114F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Wofür steht die Abkürzung </a:t>
            </a:r>
            <a:r>
              <a:rPr lang="en-US" altLang="en-US" sz="1200" dirty="0"/>
              <a:t>HEDS </a:t>
            </a:r>
            <a:r>
              <a:rPr lang="en-US" altLang="en-US" sz="1200" i="1" dirty="0"/>
              <a:t>im Zusammenhang mit </a:t>
            </a:r>
            <a:r>
              <a:rPr lang="en-US" altLang="en-US" sz="1200" i="1" dirty="0" err="1"/>
              <a:t>einer</a:t>
            </a:r>
            <a:r>
              <a:rPr lang="en-US" altLang="en-US" sz="1200" i="1" dirty="0"/>
              <a:t> okulären </a:t>
            </a:r>
            <a:r>
              <a:rPr lang="en-US" altLang="en-US" sz="1200" i="1" dirty="0" err="1"/>
              <a:t>HSV-Erkrankung</a:t>
            </a:r>
            <a:r>
              <a:rPr lang="en-US" altLang="en-US" sz="1200" i="1" dirty="0"/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</p:spTree>
    <p:extLst>
      <p:ext uri="{BB962C8B-B14F-4D97-AF65-F5344CB8AC3E}">
        <p14:creationId xmlns:p14="http://schemas.microsoft.com/office/powerpoint/2010/main" val="408802622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>
            <a:extLst>
              <a:ext uri="{FF2B5EF4-FFF2-40B4-BE49-F238E27FC236}">
                <a16:creationId xmlns:a16="http://schemas.microsoft.com/office/drawing/2014/main" id="{30EC8180-E86C-4877-92F7-1935186BC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E44D534A-5228-45E9-BEE9-4740DE484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0E94FC0D-033B-436F-BA8D-D5C039535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CB6D573C-2E85-44D2-95F2-7C0D1A5B0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1935" name="Rectangle 2">
            <a:extLst>
              <a:ext uri="{FF2B5EF4-FFF2-40B4-BE49-F238E27FC236}">
                <a16:creationId xmlns:a16="http://schemas.microsoft.com/office/drawing/2014/main" id="{761D588F-BAF6-40B7-91F1-9D7F75D31F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1936" name="Text Box 3">
            <a:extLst>
              <a:ext uri="{FF2B5EF4-FFF2-40B4-BE49-F238E27FC236}">
                <a16:creationId xmlns:a16="http://schemas.microsoft.com/office/drawing/2014/main" id="{3DC132FF-F92E-445F-B302-F132ECEB7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1937" name="Text Box 4">
            <a:extLst>
              <a:ext uri="{FF2B5EF4-FFF2-40B4-BE49-F238E27FC236}">
                <a16:creationId xmlns:a16="http://schemas.microsoft.com/office/drawing/2014/main" id="{157F4EE7-BBA7-4303-811D-EBEBF6D1E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657600"/>
            <a:ext cx="7710765" cy="1133644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Im Rahmen der HEDS-Studie wurde untersucht, ob </a:t>
            </a:r>
            <a:r>
              <a:rPr lang="en-US" altLang="en-US" sz="1200" b="1" i="1" dirty="0"/>
              <a:t>die perorale Gabe von Acyclovir </a:t>
            </a:r>
            <a:r>
              <a:rPr lang="en-US" altLang="en-US" sz="1200" i="1" dirty="0">
                <a:solidFill>
                  <a:srgbClr val="0000FF"/>
                </a:solidFill>
              </a:rPr>
              <a:t>(zusätzlich zu einer Behandlung mit Viro</a:t>
            </a:r>
            <a:r>
              <a:rPr lang="en-US" altLang="en-US" sz="1200" i="1" dirty="0" err="1">
                <a:solidFill>
                  <a:srgbClr val="0000FF"/>
                </a:solidFill>
              </a:rPr>
              <a:t>ptic</a:t>
            </a:r>
            <a:r>
              <a:rPr lang="en-US" altLang="en-US" sz="1200" i="1" dirty="0">
                <a:solidFill>
                  <a:srgbClr val="0000FF"/>
                </a:solidFill>
              </a:rPr>
              <a:t>-Augentropfen)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das Risiko einer späteren Entwicklung </a:t>
            </a:r>
            <a:r>
              <a:rPr lang="en-US" altLang="en-US" sz="1200" b="1" i="1" dirty="0" err="1"/>
              <a:t>einer</a:t>
            </a:r>
            <a:r>
              <a:rPr lang="en-US" altLang="en-US" sz="1200" b="1" i="1" dirty="0"/>
              <a:t> HSV-</a:t>
            </a:r>
            <a:r>
              <a:rPr lang="en-US" altLang="en-US" sz="1200" b="1" i="1" dirty="0" err="1"/>
              <a:t>bedingten</a:t>
            </a:r>
            <a:r>
              <a:rPr lang="en-US" altLang="en-US" sz="1200" b="1" i="1" dirty="0"/>
              <a:t> </a:t>
            </a:r>
            <a:r>
              <a:rPr lang="en-US" altLang="en-US" sz="1200" b="1" i="1" dirty="0" err="1"/>
              <a:t>stromalen</a:t>
            </a:r>
            <a:r>
              <a:rPr lang="en-US" altLang="en-US" sz="1200" b="1" i="1" dirty="0"/>
              <a:t> Keratitis und/oder Iritis </a:t>
            </a:r>
            <a:r>
              <a:rPr lang="en-US" altLang="en-US" sz="1200" i="1" dirty="0">
                <a:solidFill>
                  <a:srgbClr val="0000FF"/>
                </a:solidFill>
              </a:rPr>
              <a:t>nach einer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Episode einer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epithelialen</a:t>
            </a:r>
            <a:r>
              <a:rPr lang="en-US" altLang="en-US" sz="1200" i="1" dirty="0">
                <a:solidFill>
                  <a:srgbClr val="0000FF"/>
                </a:solidFill>
              </a:rPr>
              <a:t> Keratitis </a:t>
            </a:r>
            <a:r>
              <a:rPr lang="en-US" altLang="en-US" sz="1200" i="1" dirty="0" err="1">
                <a:solidFill>
                  <a:srgbClr val="0000FF"/>
                </a:solidFill>
              </a:rPr>
              <a:t>senkt</a:t>
            </a:r>
            <a:r>
              <a:rPr lang="en-US" altLang="en-US" sz="1200" i="1" dirty="0">
                <a:solidFill>
                  <a:srgbClr val="0000FF"/>
                </a:solidFill>
              </a:rPr>
              <a:t>. War dies der Fall?</a:t>
            </a:r>
            <a:endParaRPr lang="en-US" altLang="en-US" sz="1600" i="1" dirty="0">
              <a:solidFill>
                <a:srgbClr val="CCFF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CCFFFF"/>
                </a:solidFill>
              </a:rPr>
              <a:t>Nein</a:t>
            </a:r>
            <a:r>
              <a:rPr lang="en-US" altLang="en-US" sz="1200" dirty="0">
                <a:solidFill>
                  <a:srgbClr val="CCFFFF"/>
                </a:solidFill>
              </a:rPr>
              <a:t>. Eine kurze Behandlung mit oralem Acyclovir trug nicht dazu bei, das Risiko einer zukünftigen stromalen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FF"/>
                </a:solidFill>
              </a:rPr>
              <a:t>Keratitis oder Iritis</a:t>
            </a:r>
          </a:p>
        </p:txBody>
      </p:sp>
      <p:sp>
        <p:nvSpPr>
          <p:cNvPr id="81938" name="Slide Number Placeholder 1">
            <a:extLst>
              <a:ext uri="{FF2B5EF4-FFF2-40B4-BE49-F238E27FC236}">
                <a16:creationId xmlns:a16="http://schemas.microsoft.com/office/drawing/2014/main" id="{9BE4791D-C079-48D2-969E-F39B61899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74EFF79-3EEB-4EB8-9120-04044AF9F502}" type="slidenum">
              <a:rPr lang="en-US" altLang="en-US" sz="1000"/>
              <a:t>114</a:t>
            </a:fld>
            <a:endParaRPr lang="en-US" altLang="en-US" sz="100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67B4468-A04B-4273-A0E3-DF98AA9D2F23}"/>
              </a:ext>
            </a:extLst>
          </p:cNvPr>
          <p:cNvSpPr/>
          <p:nvPr/>
        </p:nvSpPr>
        <p:spPr>
          <a:xfrm>
            <a:off x="381000" y="2606675"/>
            <a:ext cx="1143000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03E10174-DF78-4D7B-9C31-06C479327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5" name="Rectangle 2">
            <a:extLst>
              <a:ext uri="{FF2B5EF4-FFF2-40B4-BE49-F238E27FC236}">
                <a16:creationId xmlns:a16="http://schemas.microsoft.com/office/drawing/2014/main" id="{761D588F-BAF6-40B7-91F1-9D7F75D31F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1936" name="Text Box 3">
            <a:extLst>
              <a:ext uri="{FF2B5EF4-FFF2-40B4-BE49-F238E27FC236}">
                <a16:creationId xmlns:a16="http://schemas.microsoft.com/office/drawing/2014/main" id="{3DC132FF-F92E-445F-B302-F132ECEB7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1937" name="Text Box 4">
            <a:extLst>
              <a:ext uri="{FF2B5EF4-FFF2-40B4-BE49-F238E27FC236}">
                <a16:creationId xmlns:a16="http://schemas.microsoft.com/office/drawing/2014/main" id="{157F4EE7-BBA7-4303-811D-EBEBF6D1E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657600"/>
            <a:ext cx="7710765" cy="1133644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Im Rahmen der HEDS-Studie wurde untersucht, ob </a:t>
            </a:r>
            <a:r>
              <a:rPr lang="en-US" altLang="en-US" sz="1200" b="1" i="1" dirty="0"/>
              <a:t>die perorale Gabe von Acyclovir </a:t>
            </a:r>
            <a:r>
              <a:rPr lang="en-US" altLang="en-US" sz="1200" i="1" dirty="0">
                <a:solidFill>
                  <a:srgbClr val="0000FF"/>
                </a:solidFill>
              </a:rPr>
              <a:t>(zusätzlich zu einer Behandlung mit Viro</a:t>
            </a:r>
            <a:r>
              <a:rPr lang="en-US" altLang="en-US" sz="1200" i="1" dirty="0" err="1">
                <a:solidFill>
                  <a:srgbClr val="0000FF"/>
                </a:solidFill>
              </a:rPr>
              <a:t>ptic</a:t>
            </a:r>
            <a:r>
              <a:rPr lang="en-US" altLang="en-US" sz="1200" i="1" dirty="0">
                <a:solidFill>
                  <a:srgbClr val="0000FF"/>
                </a:solidFill>
              </a:rPr>
              <a:t>-Augentropfen)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das Risiko einer späteren Entwicklung </a:t>
            </a:r>
            <a:r>
              <a:rPr lang="en-US" altLang="en-US" sz="1200" b="1" i="1" dirty="0" err="1"/>
              <a:t>einer</a:t>
            </a:r>
            <a:r>
              <a:rPr lang="en-US" altLang="en-US" sz="1200" b="1" i="1" dirty="0"/>
              <a:t> HSV-</a:t>
            </a:r>
            <a:r>
              <a:rPr lang="en-US" altLang="en-US" sz="1200" b="1" i="1" dirty="0" err="1"/>
              <a:t>bedingten</a:t>
            </a:r>
            <a:r>
              <a:rPr lang="en-US" altLang="en-US" sz="1200" b="1" i="1" dirty="0"/>
              <a:t> </a:t>
            </a:r>
            <a:r>
              <a:rPr lang="en-US" altLang="en-US" sz="1200" b="1" i="1" dirty="0" err="1"/>
              <a:t>stromalen</a:t>
            </a:r>
            <a:r>
              <a:rPr lang="en-US" altLang="en-US" sz="1200" b="1" i="1" dirty="0"/>
              <a:t> Keratitis und/oder Iritis </a:t>
            </a:r>
            <a:r>
              <a:rPr lang="en-US" altLang="en-US" sz="1200" i="1" dirty="0">
                <a:solidFill>
                  <a:srgbClr val="0000FF"/>
                </a:solidFill>
              </a:rPr>
              <a:t>nach einem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Episode einer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epithelialen</a:t>
            </a:r>
            <a:r>
              <a:rPr lang="en-US" altLang="en-US" sz="1200" i="1" dirty="0">
                <a:solidFill>
                  <a:srgbClr val="0000FF"/>
                </a:solidFill>
              </a:rPr>
              <a:t> Keratitis </a:t>
            </a:r>
            <a:r>
              <a:rPr lang="en-US" altLang="en-US" sz="1200" i="1" dirty="0" err="1">
                <a:solidFill>
                  <a:srgbClr val="0000FF"/>
                </a:solidFill>
              </a:rPr>
              <a:t>senkt</a:t>
            </a:r>
            <a:r>
              <a:rPr lang="en-US" altLang="en-US" sz="1200" i="1" dirty="0">
                <a:solidFill>
                  <a:srgbClr val="0000FF"/>
                </a:solidFill>
              </a:rPr>
              <a:t>. War dies der Fall?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Nein</a:t>
            </a:r>
            <a:r>
              <a:rPr lang="en-US" altLang="en-US" sz="1200" dirty="0">
                <a:solidFill>
                  <a:srgbClr val="0000FF"/>
                </a:solidFill>
              </a:rPr>
              <a:t>. Eine kurze Behandlung mit oralem Acyclovir trug nicht dazu bei, das Risiko einer zukünftigen stromalen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Keratitis </a:t>
            </a:r>
            <a:r>
              <a:rPr lang="en-US" altLang="en-US" sz="1200" dirty="0" err="1">
                <a:solidFill>
                  <a:srgbClr val="0000FF"/>
                </a:solidFill>
              </a:rPr>
              <a:t>oder</a:t>
            </a:r>
            <a:r>
              <a:rPr lang="en-US" altLang="en-US" sz="1200" dirty="0">
                <a:solidFill>
                  <a:srgbClr val="0000FF"/>
                </a:solidFill>
              </a:rPr>
              <a:t> Iritis </a:t>
            </a:r>
            <a:r>
              <a:rPr lang="en-US" altLang="en-US" sz="1200" dirty="0" err="1">
                <a:solidFill>
                  <a:srgbClr val="0000FF"/>
                </a:solidFill>
              </a:rPr>
              <a:t>zu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reduzieren</a:t>
            </a:r>
            <a:r>
              <a:rPr lang="en-US" altLang="en-US" sz="12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81938" name="Slide Number Placeholder 1">
            <a:extLst>
              <a:ext uri="{FF2B5EF4-FFF2-40B4-BE49-F238E27FC236}">
                <a16:creationId xmlns:a16="http://schemas.microsoft.com/office/drawing/2014/main" id="{9BE4791D-C079-48D2-969E-F39B61899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74EFF79-3EEB-4EB8-9120-04044AF9F502}" type="slidenum">
              <a:rPr lang="en-US" altLang="en-US" sz="1000"/>
              <a:t>115</a:t>
            </a:fld>
            <a:endParaRPr lang="en-US" altLang="en-US" sz="100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67B4468-A04B-4273-A0E3-DF98AA9D2F23}"/>
              </a:ext>
            </a:extLst>
          </p:cNvPr>
          <p:cNvSpPr/>
          <p:nvPr/>
        </p:nvSpPr>
        <p:spPr>
          <a:xfrm>
            <a:off x="443753" y="2584450"/>
            <a:ext cx="1143000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A8E16E4B-CD2F-4148-B947-F7B35E380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</p:spTree>
    <p:extLst>
      <p:ext uri="{BB962C8B-B14F-4D97-AF65-F5344CB8AC3E}">
        <p14:creationId xmlns:p14="http://schemas.microsoft.com/office/powerpoint/2010/main" val="174300728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4">
            <a:extLst>
              <a:ext uri="{FF2B5EF4-FFF2-40B4-BE49-F238E27FC236}">
                <a16:creationId xmlns:a16="http://schemas.microsoft.com/office/drawing/2014/main" id="{795B592C-085E-496C-822F-B7BF0768D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949" name="Rectangle 5">
            <a:extLst>
              <a:ext uri="{FF2B5EF4-FFF2-40B4-BE49-F238E27FC236}">
                <a16:creationId xmlns:a16="http://schemas.microsoft.com/office/drawing/2014/main" id="{2E40AC17-E3AE-4207-B691-3FDEF9BF7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950" name="Rectangle 6">
            <a:extLst>
              <a:ext uri="{FF2B5EF4-FFF2-40B4-BE49-F238E27FC236}">
                <a16:creationId xmlns:a16="http://schemas.microsoft.com/office/drawing/2014/main" id="{DD99869B-400F-4865-9598-571D5F38B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951" name="Rectangle 7">
            <a:extLst>
              <a:ext uri="{FF2B5EF4-FFF2-40B4-BE49-F238E27FC236}">
                <a16:creationId xmlns:a16="http://schemas.microsoft.com/office/drawing/2014/main" id="{2452D735-1E02-444B-ADCA-D2E0587E7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2952" name="Rectangle 8">
            <a:extLst>
              <a:ext uri="{FF2B5EF4-FFF2-40B4-BE49-F238E27FC236}">
                <a16:creationId xmlns:a16="http://schemas.microsoft.com/office/drawing/2014/main" id="{87FE4A2F-F86A-4711-826F-1F1C01EF8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2959" name="Rectangle 2">
            <a:extLst>
              <a:ext uri="{FF2B5EF4-FFF2-40B4-BE49-F238E27FC236}">
                <a16:creationId xmlns:a16="http://schemas.microsoft.com/office/drawing/2014/main" id="{071E89E6-CC04-4A15-93CB-1A424F5B09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2960" name="Text Box 3">
            <a:extLst>
              <a:ext uri="{FF2B5EF4-FFF2-40B4-BE49-F238E27FC236}">
                <a16:creationId xmlns:a16="http://schemas.microsoft.com/office/drawing/2014/main" id="{F9A5E18D-3C61-46A6-B0F9-510EDA497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</a:t>
            </a:r>
            <a:r>
              <a:rPr lang="en-US" altLang="en-US" sz="1200" dirty="0">
                <a:solidFill>
                  <a:srgbClr val="B2B2B2"/>
                </a:solidFill>
              </a:rPr>
              <a:t>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2961" name="Text Box 5">
            <a:extLst>
              <a:ext uri="{FF2B5EF4-FFF2-40B4-BE49-F238E27FC236}">
                <a16:creationId xmlns:a16="http://schemas.microsoft.com/office/drawing/2014/main" id="{86262F98-8D25-4F01-91DB-5587121C2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6862776" cy="17491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Vor der HEDS war der Einsatz </a:t>
            </a:r>
            <a:r>
              <a:rPr lang="en-US" altLang="en-US" sz="1200" b="1" i="1" dirty="0"/>
              <a:t>topischer Steroide bei der Behandlung der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HSV-</a:t>
            </a:r>
            <a:r>
              <a:rPr lang="en-US" altLang="en-US" sz="1200" b="1" i="1" dirty="0" err="1"/>
              <a:t>bedingten</a:t>
            </a:r>
            <a:r>
              <a:rPr lang="en-US" altLang="en-US" sz="1200" b="1" i="1" dirty="0"/>
              <a:t> </a:t>
            </a:r>
            <a:r>
              <a:rPr lang="en-US" altLang="en-US" sz="1200" b="1" i="1" dirty="0" err="1"/>
              <a:t>stromalen</a:t>
            </a:r>
            <a:r>
              <a:rPr lang="en-US" altLang="en-US" sz="1200" b="1" i="1" dirty="0"/>
              <a:t> Keratitis </a:t>
            </a:r>
            <a:r>
              <a:rPr lang="en-US" altLang="en-US" sz="1200" i="1" dirty="0">
                <a:solidFill>
                  <a:srgbClr val="0000FF"/>
                </a:solidFill>
              </a:rPr>
              <a:t>umstritten. Ein Teil der HEDS war eine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placebokontrollierte Untersuchung dieser Frage. Waren Steroide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In gewisser Weise. Während topische Steroide die Entzündung linderten und 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CCFFCC"/>
                </a:solidFill>
              </a:rPr>
              <a:t>Dauer der </a:t>
            </a:r>
            <a:r>
              <a:rPr lang="de-DE" altLang="en-US" sz="1200" dirty="0" err="1">
                <a:solidFill>
                  <a:srgbClr val="CCFFCC"/>
                </a:solidFill>
              </a:rPr>
              <a:t>stromalen</a:t>
            </a:r>
            <a:r>
              <a:rPr lang="de-DE" altLang="en-US" sz="1200" dirty="0">
                <a:solidFill>
                  <a:srgbClr val="CCFFCC"/>
                </a:solidFill>
              </a:rPr>
              <a:t> Keratitis verkürzten, war das Sehvermögen nach sechs Monaten in</a:t>
            </a:r>
            <a:endParaRPr lang="en-US" altLang="en-US" sz="12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Behandlungs- und der Placebo-Gruppe gleich.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Sollten topische Steroide also bei der HSV-</a:t>
            </a:r>
            <a:r>
              <a:rPr lang="en-US" altLang="en-US" sz="1200" i="1" dirty="0" err="1">
                <a:solidFill>
                  <a:srgbClr val="CCFFCC"/>
                </a:solidFill>
              </a:rPr>
              <a:t>bedingten</a:t>
            </a:r>
            <a:r>
              <a:rPr lang="en-US" altLang="en-US" sz="1200" i="1" dirty="0">
                <a:solidFill>
                  <a:srgbClr val="CCFFCC"/>
                </a:solidFill>
              </a:rPr>
              <a:t> </a:t>
            </a:r>
            <a:r>
              <a:rPr lang="en-US" altLang="en-US" sz="1200" i="1" dirty="0" err="1">
                <a:solidFill>
                  <a:srgbClr val="CCFFCC"/>
                </a:solidFill>
              </a:rPr>
              <a:t>stromalen</a:t>
            </a:r>
            <a:r>
              <a:rPr lang="en-US" altLang="en-US" sz="1200" i="1" dirty="0">
                <a:solidFill>
                  <a:srgbClr val="CCFFCC"/>
                </a:solidFill>
              </a:rPr>
              <a:t> Keratitis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Die meisten Experten sagen ja, in Verbindung mit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82962" name="Slide Number Placeholder 1">
            <a:extLst>
              <a:ext uri="{FF2B5EF4-FFF2-40B4-BE49-F238E27FC236}">
                <a16:creationId xmlns:a16="http://schemas.microsoft.com/office/drawing/2014/main" id="{74854D69-19BD-4404-AC1B-9E7B86A93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C034F88-2163-4229-AAEE-C540DB0A7A62}" type="slidenum">
              <a:rPr lang="en-US" altLang="en-US" sz="1000"/>
              <a:t>116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7AACD58B-288F-4396-A5FC-4335806A4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532F0C-2EC7-4F70-A08B-9B3A60BCBF19}"/>
              </a:ext>
            </a:extLst>
          </p:cNvPr>
          <p:cNvSpPr/>
          <p:nvPr/>
        </p:nvSpPr>
        <p:spPr>
          <a:xfrm>
            <a:off x="228600" y="2609558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5">
            <a:extLst>
              <a:ext uri="{FF2B5EF4-FFF2-40B4-BE49-F238E27FC236}">
                <a16:creationId xmlns:a16="http://schemas.microsoft.com/office/drawing/2014/main" id="{AD416BC8-0169-4A51-9CD3-AF81F0310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3976" name="Rectangle 8">
            <a:extLst>
              <a:ext uri="{FF2B5EF4-FFF2-40B4-BE49-F238E27FC236}">
                <a16:creationId xmlns:a16="http://schemas.microsoft.com/office/drawing/2014/main" id="{20756467-0988-4510-8443-B3582C88A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3983" name="Rectangle 2">
            <a:extLst>
              <a:ext uri="{FF2B5EF4-FFF2-40B4-BE49-F238E27FC236}">
                <a16:creationId xmlns:a16="http://schemas.microsoft.com/office/drawing/2014/main" id="{F0DB2AA4-360F-4951-8E86-EE43849A1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3984" name="Text Box 3">
            <a:extLst>
              <a:ext uri="{FF2B5EF4-FFF2-40B4-BE49-F238E27FC236}">
                <a16:creationId xmlns:a16="http://schemas.microsoft.com/office/drawing/2014/main" id="{279E8A32-E21A-4CA5-85E5-BA758975F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</a:t>
            </a:r>
            <a:r>
              <a:rPr lang="en-US" altLang="en-US" sz="1200" dirty="0">
                <a:solidFill>
                  <a:srgbClr val="B2B2B2"/>
                </a:solidFill>
              </a:rPr>
              <a:t>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3985" name="Text Box 4">
            <a:extLst>
              <a:ext uri="{FF2B5EF4-FFF2-40B4-BE49-F238E27FC236}">
                <a16:creationId xmlns:a16="http://schemas.microsoft.com/office/drawing/2014/main" id="{E08A3BF2-F025-45AB-80CE-3680CE463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6862776" cy="17491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Vor der HEDS war der Einsatz </a:t>
            </a:r>
            <a:r>
              <a:rPr lang="de-DE" altLang="en-US" sz="1200" i="1" dirty="0" err="1">
                <a:solidFill>
                  <a:srgbClr val="0000FF"/>
                </a:solidFill>
              </a:rPr>
              <a:t>topischer</a:t>
            </a:r>
            <a:r>
              <a:rPr lang="de-DE" altLang="en-US" sz="1200" i="1" dirty="0">
                <a:solidFill>
                  <a:srgbClr val="0000FF"/>
                </a:solidFill>
              </a:rPr>
              <a:t> Steroide bei der Behandlung der</a:t>
            </a:r>
            <a:endParaRPr lang="en-US" altLang="en-US" sz="1200" b="1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HSV-</a:t>
            </a:r>
            <a:r>
              <a:rPr lang="en-US" altLang="en-US" sz="1200" b="1" i="1" dirty="0" err="1"/>
              <a:t>bedingten</a:t>
            </a:r>
            <a:r>
              <a:rPr lang="en-US" altLang="en-US" sz="1200" b="1" i="1" dirty="0"/>
              <a:t> </a:t>
            </a:r>
            <a:r>
              <a:rPr lang="en-US" altLang="en-US" sz="1200" b="1" i="1" dirty="0" err="1"/>
              <a:t>stromalen</a:t>
            </a:r>
            <a:r>
              <a:rPr lang="en-US" altLang="en-US" sz="1200" b="1" i="1" dirty="0"/>
              <a:t> Keratitis </a:t>
            </a:r>
            <a:r>
              <a:rPr lang="en-US" altLang="en-US" sz="1200" i="1" dirty="0" err="1">
                <a:solidFill>
                  <a:srgbClr val="0000FF"/>
                </a:solidFill>
              </a:rPr>
              <a:t>umstritten</a:t>
            </a:r>
            <a:r>
              <a:rPr lang="en-US" altLang="en-US" sz="1200" i="1" dirty="0">
                <a:solidFill>
                  <a:srgbClr val="0000FF"/>
                </a:solidFill>
              </a:rPr>
              <a:t>. Ein Teil der HEDS war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placebokontrollierte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Untersuchung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dieser</a:t>
            </a:r>
            <a:r>
              <a:rPr lang="en-US" altLang="en-US" sz="1200" i="1" dirty="0">
                <a:solidFill>
                  <a:srgbClr val="0000FF"/>
                </a:solidFill>
              </a:rPr>
              <a:t> Frage. Waren </a:t>
            </a:r>
            <a:r>
              <a:rPr lang="en-US" altLang="en-US" sz="1200" i="1" dirty="0" err="1">
                <a:solidFill>
                  <a:srgbClr val="0000FF"/>
                </a:solidFill>
              </a:rPr>
              <a:t>Steroide</a:t>
            </a:r>
            <a:r>
              <a:rPr lang="en-US" altLang="en-US" sz="1200" i="1" dirty="0">
                <a:solidFill>
                  <a:srgbClr val="0000FF"/>
                </a:solidFill>
              </a:rPr>
              <a:t> von </a:t>
            </a:r>
            <a:r>
              <a:rPr lang="en-US" altLang="en-US" sz="1200" i="1" dirty="0" err="1">
                <a:solidFill>
                  <a:srgbClr val="0000FF"/>
                </a:solidFill>
              </a:rPr>
              <a:t>Nutzen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In </a:t>
            </a:r>
            <a:r>
              <a:rPr lang="en-US" altLang="en-US" sz="1200" dirty="0" err="1">
                <a:solidFill>
                  <a:srgbClr val="0000FF"/>
                </a:solidFill>
              </a:rPr>
              <a:t>gewisser</a:t>
            </a:r>
            <a:r>
              <a:rPr lang="en-US" altLang="en-US" sz="1200" dirty="0">
                <a:solidFill>
                  <a:srgbClr val="0000FF"/>
                </a:solidFill>
              </a:rPr>
              <a:t> Weise. </a:t>
            </a:r>
            <a:r>
              <a:rPr lang="en-US" altLang="en-US" sz="1200" dirty="0" err="1">
                <a:solidFill>
                  <a:srgbClr val="0000FF"/>
                </a:solidFill>
              </a:rPr>
              <a:t>Während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topische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Steroide</a:t>
            </a:r>
            <a:r>
              <a:rPr lang="en-US" altLang="en-US" sz="1200" dirty="0">
                <a:solidFill>
                  <a:srgbClr val="0000FF"/>
                </a:solidFill>
              </a:rPr>
              <a:t> die </a:t>
            </a:r>
            <a:r>
              <a:rPr lang="en-US" altLang="en-US" sz="1200" dirty="0" err="1">
                <a:solidFill>
                  <a:srgbClr val="0000FF"/>
                </a:solidFill>
              </a:rPr>
              <a:t>Entzündung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linderten</a:t>
            </a:r>
            <a:r>
              <a:rPr lang="en-US" altLang="en-US" sz="1200" dirty="0">
                <a:solidFill>
                  <a:srgbClr val="0000FF"/>
                </a:solidFill>
              </a:rPr>
              <a:t> und 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Dauer der </a:t>
            </a:r>
            <a:r>
              <a:rPr lang="en-US" altLang="en-US" sz="1200" dirty="0" err="1">
                <a:solidFill>
                  <a:srgbClr val="0000FF"/>
                </a:solidFill>
              </a:rPr>
              <a:t>stromalen</a:t>
            </a:r>
            <a:r>
              <a:rPr lang="en-US" altLang="en-US" sz="1200" dirty="0">
                <a:solidFill>
                  <a:srgbClr val="0000FF"/>
                </a:solidFill>
              </a:rPr>
              <a:t> Keratitis </a:t>
            </a:r>
            <a:r>
              <a:rPr lang="en-US" altLang="en-US" sz="1200" dirty="0" err="1">
                <a:solidFill>
                  <a:srgbClr val="0000FF"/>
                </a:solidFill>
              </a:rPr>
              <a:t>verkürzten</a:t>
            </a:r>
            <a:r>
              <a:rPr lang="en-US" altLang="en-US" sz="1200" dirty="0">
                <a:solidFill>
                  <a:srgbClr val="0000FF"/>
                </a:solidFill>
              </a:rPr>
              <a:t>, war das </a:t>
            </a:r>
            <a:r>
              <a:rPr lang="en-US" altLang="en-US" sz="1200" dirty="0" err="1">
                <a:solidFill>
                  <a:srgbClr val="0000FF"/>
                </a:solidFill>
              </a:rPr>
              <a:t>Sehvermögen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nach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sechs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Monaten</a:t>
            </a:r>
            <a:r>
              <a:rPr lang="en-US" altLang="en-US" sz="1200" dirty="0">
                <a:solidFill>
                  <a:srgbClr val="0000FF"/>
                </a:solidFill>
              </a:rPr>
              <a:t> 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Behandlungs</a:t>
            </a:r>
            <a:r>
              <a:rPr lang="en-US" altLang="en-US" sz="1200" dirty="0">
                <a:solidFill>
                  <a:srgbClr val="0000FF"/>
                </a:solidFill>
              </a:rPr>
              <a:t>- und der Placebo-Gruppe </a:t>
            </a:r>
            <a:r>
              <a:rPr lang="en-US" altLang="en-US" sz="1200" dirty="0" err="1">
                <a:solidFill>
                  <a:srgbClr val="0000FF"/>
                </a:solidFill>
              </a:rPr>
              <a:t>gleich</a:t>
            </a:r>
            <a:r>
              <a:rPr lang="en-US" altLang="en-US" sz="1200" dirty="0">
                <a:solidFill>
                  <a:srgbClr val="0000FF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FFCC"/>
                </a:solidFill>
              </a:rPr>
              <a:t>Sollten</a:t>
            </a:r>
            <a:r>
              <a:rPr lang="en-US" altLang="en-US" sz="1200" i="1" dirty="0">
                <a:solidFill>
                  <a:srgbClr val="CCFFCC"/>
                </a:solidFill>
              </a:rPr>
              <a:t> </a:t>
            </a:r>
            <a:r>
              <a:rPr lang="en-US" altLang="en-US" sz="1200" i="1" dirty="0" err="1">
                <a:solidFill>
                  <a:srgbClr val="CCFFCC"/>
                </a:solidFill>
              </a:rPr>
              <a:t>topische</a:t>
            </a:r>
            <a:r>
              <a:rPr lang="en-US" altLang="en-US" sz="1200" i="1" dirty="0">
                <a:solidFill>
                  <a:srgbClr val="CCFFCC"/>
                </a:solidFill>
              </a:rPr>
              <a:t> </a:t>
            </a:r>
            <a:r>
              <a:rPr lang="en-US" altLang="en-US" sz="1200" i="1" dirty="0" err="1">
                <a:solidFill>
                  <a:srgbClr val="CCFFCC"/>
                </a:solidFill>
              </a:rPr>
              <a:t>Steroide</a:t>
            </a:r>
            <a:r>
              <a:rPr lang="en-US" altLang="en-US" sz="1200" i="1" dirty="0">
                <a:solidFill>
                  <a:srgbClr val="CCFFCC"/>
                </a:solidFill>
              </a:rPr>
              <a:t> also </a:t>
            </a:r>
            <a:r>
              <a:rPr lang="en-US" altLang="en-US" sz="1200" i="1" dirty="0" err="1">
                <a:solidFill>
                  <a:srgbClr val="CCFFCC"/>
                </a:solidFill>
              </a:rPr>
              <a:t>bei</a:t>
            </a:r>
            <a:r>
              <a:rPr lang="en-US" altLang="en-US" sz="1200" i="1" dirty="0">
                <a:solidFill>
                  <a:srgbClr val="CCFFCC"/>
                </a:solidFill>
              </a:rPr>
              <a:t> der HSV-</a:t>
            </a:r>
            <a:r>
              <a:rPr lang="en-US" altLang="en-US" sz="1200" i="1" dirty="0" err="1">
                <a:solidFill>
                  <a:srgbClr val="CCFFCC"/>
                </a:solidFill>
              </a:rPr>
              <a:t>bedingten</a:t>
            </a:r>
            <a:r>
              <a:rPr lang="en-US" altLang="en-US" sz="1200" i="1" dirty="0">
                <a:solidFill>
                  <a:srgbClr val="CCFFCC"/>
                </a:solidFill>
              </a:rPr>
              <a:t> </a:t>
            </a:r>
            <a:r>
              <a:rPr lang="en-US" altLang="en-US" sz="1200" i="1" dirty="0" err="1">
                <a:solidFill>
                  <a:srgbClr val="CCFFCC"/>
                </a:solidFill>
              </a:rPr>
              <a:t>stromalen</a:t>
            </a:r>
            <a:r>
              <a:rPr lang="en-US" altLang="en-US" sz="1200" i="1" dirty="0">
                <a:solidFill>
                  <a:srgbClr val="CCFFCC"/>
                </a:solidFill>
              </a:rPr>
              <a:t> Keratitis </a:t>
            </a:r>
            <a:r>
              <a:rPr lang="en-US" altLang="en-US" sz="1200" i="1" dirty="0" err="1">
                <a:solidFill>
                  <a:srgbClr val="CCFFCC"/>
                </a:solidFill>
              </a:rPr>
              <a:t>eingesetzt</a:t>
            </a:r>
            <a:r>
              <a:rPr lang="en-US" altLang="en-US" sz="1200" i="1" dirty="0">
                <a:solidFill>
                  <a:srgbClr val="CCFFCC"/>
                </a:solidFill>
              </a:rPr>
              <a:t> </a:t>
            </a:r>
            <a:r>
              <a:rPr lang="en-US" altLang="en-US" sz="1200" i="1" dirty="0" err="1">
                <a:solidFill>
                  <a:srgbClr val="CCFFCC"/>
                </a:solidFill>
              </a:rPr>
              <a:t>werden</a:t>
            </a:r>
            <a:r>
              <a:rPr lang="en-US" altLang="en-US" sz="1200" i="1" dirty="0">
                <a:solidFill>
                  <a:srgbClr val="CCFFCC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Die </a:t>
            </a:r>
            <a:r>
              <a:rPr lang="en-US" altLang="en-US" sz="1200" dirty="0" err="1">
                <a:solidFill>
                  <a:srgbClr val="CCFFCC"/>
                </a:solidFill>
              </a:rPr>
              <a:t>meisten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Experten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sagen</a:t>
            </a:r>
            <a:r>
              <a:rPr lang="en-US" altLang="en-US" sz="1200" dirty="0">
                <a:solidFill>
                  <a:srgbClr val="CCFFCC"/>
                </a:solidFill>
              </a:rPr>
              <a:t> ja, in </a:t>
            </a:r>
            <a:r>
              <a:rPr lang="en-US" altLang="en-US" sz="1200" dirty="0" err="1">
                <a:solidFill>
                  <a:srgbClr val="CCFFCC"/>
                </a:solidFill>
              </a:rPr>
              <a:t>Verbindung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mit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200" dirty="0">
              <a:solidFill>
                <a:srgbClr val="CCFFCC"/>
              </a:solidFill>
            </a:endParaRPr>
          </a:p>
        </p:txBody>
      </p:sp>
      <p:sp>
        <p:nvSpPr>
          <p:cNvPr id="83986" name="Slide Number Placeholder 1">
            <a:extLst>
              <a:ext uri="{FF2B5EF4-FFF2-40B4-BE49-F238E27FC236}">
                <a16:creationId xmlns:a16="http://schemas.microsoft.com/office/drawing/2014/main" id="{48E54E66-FF0B-4632-816A-A40914F47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D94962B-CBC2-4A41-8A2A-210A41D59B68}" type="slidenum">
              <a:rPr lang="en-US" altLang="en-US" sz="1000"/>
              <a:t>117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7E4374BE-DEA1-4AC9-814C-90179AEAC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4E4EE72-2137-4F14-A82D-E10509ECB1AE}"/>
              </a:ext>
            </a:extLst>
          </p:cNvPr>
          <p:cNvSpPr/>
          <p:nvPr/>
        </p:nvSpPr>
        <p:spPr>
          <a:xfrm>
            <a:off x="190500" y="2540000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0" name="Rectangle 8">
            <a:extLst>
              <a:ext uri="{FF2B5EF4-FFF2-40B4-BE49-F238E27FC236}">
                <a16:creationId xmlns:a16="http://schemas.microsoft.com/office/drawing/2014/main" id="{BFBCA672-74E0-4D9A-8601-662C50C39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5007" name="Rectangle 2">
            <a:extLst>
              <a:ext uri="{FF2B5EF4-FFF2-40B4-BE49-F238E27FC236}">
                <a16:creationId xmlns:a16="http://schemas.microsoft.com/office/drawing/2014/main" id="{993AB45F-F087-45A3-9A83-376682CFEC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5008" name="Text Box 3">
            <a:extLst>
              <a:ext uri="{FF2B5EF4-FFF2-40B4-BE49-F238E27FC236}">
                <a16:creationId xmlns:a16="http://schemas.microsoft.com/office/drawing/2014/main" id="{E4B71976-9377-47F0-9F12-CF8AA1242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</a:t>
            </a:r>
            <a:r>
              <a:rPr lang="en-US" altLang="en-US" sz="1200" dirty="0">
                <a:solidFill>
                  <a:srgbClr val="B2B2B2"/>
                </a:solidFill>
              </a:rPr>
              <a:t>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5009" name="Text Box 4">
            <a:extLst>
              <a:ext uri="{FF2B5EF4-FFF2-40B4-BE49-F238E27FC236}">
                <a16:creationId xmlns:a16="http://schemas.microsoft.com/office/drawing/2014/main" id="{880F074C-6C4C-42CE-BDC9-015E66102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6862776" cy="17491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Vor der HEDS war der Einsatz </a:t>
            </a:r>
            <a:r>
              <a:rPr lang="de-DE" altLang="en-US" sz="1200" i="1" dirty="0" err="1">
                <a:solidFill>
                  <a:srgbClr val="0000FF"/>
                </a:solidFill>
              </a:rPr>
              <a:t>topischer</a:t>
            </a:r>
            <a:r>
              <a:rPr lang="de-DE" altLang="en-US" sz="1200" i="1" dirty="0">
                <a:solidFill>
                  <a:srgbClr val="0000FF"/>
                </a:solidFill>
              </a:rPr>
              <a:t> Steroide bei der Behandlung der</a:t>
            </a:r>
            <a:endParaRPr lang="en-US" altLang="en-US" sz="1200" b="1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HSV-</a:t>
            </a:r>
            <a:r>
              <a:rPr lang="en-US" altLang="en-US" sz="1200" b="1" i="1" dirty="0" err="1"/>
              <a:t>bedingten</a:t>
            </a:r>
            <a:r>
              <a:rPr lang="en-US" altLang="en-US" sz="1200" b="1" i="1" dirty="0"/>
              <a:t> </a:t>
            </a:r>
            <a:r>
              <a:rPr lang="en-US" altLang="en-US" sz="1200" b="1" i="1" dirty="0" err="1"/>
              <a:t>stromalen</a:t>
            </a:r>
            <a:r>
              <a:rPr lang="en-US" altLang="en-US" sz="1200" b="1" i="1" dirty="0"/>
              <a:t> Keratitis </a:t>
            </a:r>
            <a:r>
              <a:rPr lang="en-US" altLang="en-US" sz="1200" i="1" dirty="0" err="1">
                <a:solidFill>
                  <a:srgbClr val="0000FF"/>
                </a:solidFill>
              </a:rPr>
              <a:t>umstritten</a:t>
            </a:r>
            <a:r>
              <a:rPr lang="en-US" altLang="en-US" sz="1200" i="1" dirty="0">
                <a:solidFill>
                  <a:srgbClr val="0000FF"/>
                </a:solidFill>
              </a:rPr>
              <a:t>. Ein Teil der HEDS war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placebokontrollierte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Untersuchung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dieser</a:t>
            </a:r>
            <a:r>
              <a:rPr lang="en-US" altLang="en-US" sz="1200" i="1" dirty="0">
                <a:solidFill>
                  <a:srgbClr val="0000FF"/>
                </a:solidFill>
              </a:rPr>
              <a:t> Frage. Waren </a:t>
            </a:r>
            <a:r>
              <a:rPr lang="en-US" altLang="en-US" sz="1200" i="1" dirty="0" err="1">
                <a:solidFill>
                  <a:srgbClr val="0000FF"/>
                </a:solidFill>
              </a:rPr>
              <a:t>Steroide</a:t>
            </a:r>
            <a:r>
              <a:rPr lang="en-US" altLang="en-US" sz="1200" i="1" dirty="0">
                <a:solidFill>
                  <a:srgbClr val="0000FF"/>
                </a:solidFill>
              </a:rPr>
              <a:t> von </a:t>
            </a:r>
            <a:r>
              <a:rPr lang="en-US" altLang="en-US" sz="1200" i="1" dirty="0" err="1">
                <a:solidFill>
                  <a:srgbClr val="0000FF"/>
                </a:solidFill>
              </a:rPr>
              <a:t>Nutzen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In </a:t>
            </a:r>
            <a:r>
              <a:rPr lang="en-US" altLang="en-US" sz="1200" dirty="0" err="1">
                <a:solidFill>
                  <a:srgbClr val="0000FF"/>
                </a:solidFill>
              </a:rPr>
              <a:t>gewisser</a:t>
            </a:r>
            <a:r>
              <a:rPr lang="en-US" altLang="en-US" sz="1200" dirty="0">
                <a:solidFill>
                  <a:srgbClr val="0000FF"/>
                </a:solidFill>
              </a:rPr>
              <a:t> Weise. </a:t>
            </a:r>
            <a:r>
              <a:rPr lang="en-US" altLang="en-US" sz="1200" dirty="0" err="1">
                <a:solidFill>
                  <a:srgbClr val="0000FF"/>
                </a:solidFill>
              </a:rPr>
              <a:t>Während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topische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Steroide</a:t>
            </a:r>
            <a:r>
              <a:rPr lang="en-US" altLang="en-US" sz="1200" dirty="0">
                <a:solidFill>
                  <a:srgbClr val="0000FF"/>
                </a:solidFill>
              </a:rPr>
              <a:t> die </a:t>
            </a:r>
            <a:r>
              <a:rPr lang="en-US" altLang="en-US" sz="1200" dirty="0" err="1">
                <a:solidFill>
                  <a:srgbClr val="0000FF"/>
                </a:solidFill>
              </a:rPr>
              <a:t>Entzündung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linderten</a:t>
            </a:r>
            <a:r>
              <a:rPr lang="en-US" altLang="en-US" sz="1200" dirty="0">
                <a:solidFill>
                  <a:srgbClr val="0000FF"/>
                </a:solidFill>
              </a:rPr>
              <a:t> und 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0000FF"/>
                </a:solidFill>
              </a:rPr>
              <a:t>Dauer der </a:t>
            </a:r>
            <a:r>
              <a:rPr lang="de-DE" altLang="en-US" sz="1200" dirty="0" err="1">
                <a:solidFill>
                  <a:srgbClr val="0000FF"/>
                </a:solidFill>
              </a:rPr>
              <a:t>stromalen</a:t>
            </a:r>
            <a:r>
              <a:rPr lang="de-DE" altLang="en-US" sz="1200" dirty="0">
                <a:solidFill>
                  <a:srgbClr val="0000FF"/>
                </a:solidFill>
              </a:rPr>
              <a:t> Keratitis verkürzten, war das Sehvermögen nach sechs Monaten in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Behandlungs</a:t>
            </a:r>
            <a:r>
              <a:rPr lang="en-US" altLang="en-US" sz="1200" dirty="0">
                <a:solidFill>
                  <a:srgbClr val="0000FF"/>
                </a:solidFill>
              </a:rPr>
              <a:t>- und der Placebo-Gruppe </a:t>
            </a:r>
            <a:r>
              <a:rPr lang="en-US" altLang="en-US" sz="1200" dirty="0" err="1">
                <a:solidFill>
                  <a:srgbClr val="0000FF"/>
                </a:solidFill>
              </a:rPr>
              <a:t>gleich</a:t>
            </a:r>
            <a:r>
              <a:rPr lang="en-US" altLang="en-US" sz="1200" dirty="0">
                <a:solidFill>
                  <a:srgbClr val="0000FF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Sollten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topische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Steroide</a:t>
            </a:r>
            <a:r>
              <a:rPr lang="en-US" altLang="en-US" sz="1200" i="1" dirty="0">
                <a:solidFill>
                  <a:srgbClr val="0000FF"/>
                </a:solidFill>
              </a:rPr>
              <a:t> also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</a:t>
            </a:r>
            <a:r>
              <a:rPr lang="en-US" altLang="en-US" sz="1200" i="1" dirty="0">
                <a:solidFill>
                  <a:srgbClr val="0000FF"/>
                </a:solidFill>
              </a:rPr>
              <a:t> der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bedingten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stromalen</a:t>
            </a:r>
            <a:r>
              <a:rPr lang="en-US" altLang="en-US" sz="1200" i="1" dirty="0">
                <a:solidFill>
                  <a:srgbClr val="0000FF"/>
                </a:solidFill>
              </a:rPr>
              <a:t> Keratitis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eingesetzt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werden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Die </a:t>
            </a:r>
            <a:r>
              <a:rPr lang="en-US" altLang="en-US" sz="1200" dirty="0" err="1">
                <a:solidFill>
                  <a:srgbClr val="CCFFCC"/>
                </a:solidFill>
              </a:rPr>
              <a:t>meisten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Experten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sagen</a:t>
            </a:r>
            <a:r>
              <a:rPr lang="en-US" altLang="en-US" sz="1200" dirty="0">
                <a:solidFill>
                  <a:srgbClr val="CCFFCC"/>
                </a:solidFill>
              </a:rPr>
              <a:t> ja, in </a:t>
            </a:r>
            <a:r>
              <a:rPr lang="en-US" altLang="en-US" sz="1200" dirty="0" err="1">
                <a:solidFill>
                  <a:srgbClr val="CCFFCC"/>
                </a:solidFill>
              </a:rPr>
              <a:t>Verbindung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mit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200" dirty="0">
              <a:solidFill>
                <a:srgbClr val="CCFFCC"/>
              </a:solidFill>
            </a:endParaRPr>
          </a:p>
        </p:txBody>
      </p:sp>
      <p:sp>
        <p:nvSpPr>
          <p:cNvPr id="85010" name="Slide Number Placeholder 1">
            <a:extLst>
              <a:ext uri="{FF2B5EF4-FFF2-40B4-BE49-F238E27FC236}">
                <a16:creationId xmlns:a16="http://schemas.microsoft.com/office/drawing/2014/main" id="{57B5EB44-A90A-45CB-A8A2-F7542B97D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5CFF2D3-FC35-4B62-964C-C6F13881EF4E}" type="slidenum">
              <a:rPr lang="en-US" altLang="en-US" sz="1000"/>
              <a:t>118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34708E0E-9F8E-43AB-9502-3FE91ECBD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6D9033E-4DA4-4562-BA02-F163E8F8BBD3}"/>
              </a:ext>
            </a:extLst>
          </p:cNvPr>
          <p:cNvSpPr/>
          <p:nvPr/>
        </p:nvSpPr>
        <p:spPr>
          <a:xfrm>
            <a:off x="192741" y="2667000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4" name="Rectangle 8">
            <a:extLst>
              <a:ext uri="{FF2B5EF4-FFF2-40B4-BE49-F238E27FC236}">
                <a16:creationId xmlns:a16="http://schemas.microsoft.com/office/drawing/2014/main" id="{D2BE77C5-919F-4C90-8463-BC5F0CD57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6031" name="Rectangle 2">
            <a:extLst>
              <a:ext uri="{FF2B5EF4-FFF2-40B4-BE49-F238E27FC236}">
                <a16:creationId xmlns:a16="http://schemas.microsoft.com/office/drawing/2014/main" id="{CC5992A8-BD2E-4459-8910-5A3B8551FB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6032" name="Text Box 3">
            <a:extLst>
              <a:ext uri="{FF2B5EF4-FFF2-40B4-BE49-F238E27FC236}">
                <a16:creationId xmlns:a16="http://schemas.microsoft.com/office/drawing/2014/main" id="{82B05E9F-A0F3-4FBE-A217-1449F5812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</a:t>
            </a:r>
            <a:r>
              <a:rPr lang="en-US" altLang="en-US" sz="1200" dirty="0">
                <a:solidFill>
                  <a:srgbClr val="B2B2B2"/>
                </a:solidFill>
              </a:rPr>
              <a:t>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6033" name="Text Box 4">
            <a:extLst>
              <a:ext uri="{FF2B5EF4-FFF2-40B4-BE49-F238E27FC236}">
                <a16:creationId xmlns:a16="http://schemas.microsoft.com/office/drawing/2014/main" id="{4F30CDB3-A634-41D5-897F-E5DB47E76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6862776" cy="17491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Vor der HEDS war der Einsatz </a:t>
            </a:r>
            <a:r>
              <a:rPr lang="de-DE" altLang="en-US" sz="1200" i="1" dirty="0" err="1">
                <a:solidFill>
                  <a:srgbClr val="0000FF"/>
                </a:solidFill>
              </a:rPr>
              <a:t>topischer</a:t>
            </a:r>
            <a:r>
              <a:rPr lang="de-DE" altLang="en-US" sz="1200" i="1" dirty="0">
                <a:solidFill>
                  <a:srgbClr val="0000FF"/>
                </a:solidFill>
              </a:rPr>
              <a:t> Steroide bei der Behandlung der</a:t>
            </a:r>
            <a:endParaRPr lang="en-US" altLang="en-US" sz="1200" b="1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HSV-</a:t>
            </a:r>
            <a:r>
              <a:rPr lang="en-US" altLang="en-US" sz="1200" b="1" i="1" dirty="0" err="1"/>
              <a:t>bedingten</a:t>
            </a:r>
            <a:r>
              <a:rPr lang="en-US" altLang="en-US" sz="1200" b="1" i="1" dirty="0"/>
              <a:t> </a:t>
            </a:r>
            <a:r>
              <a:rPr lang="en-US" altLang="en-US" sz="1200" b="1" i="1" dirty="0" err="1"/>
              <a:t>stromalen</a:t>
            </a:r>
            <a:r>
              <a:rPr lang="en-US" altLang="en-US" sz="1200" b="1" i="1" dirty="0"/>
              <a:t> Keratitis </a:t>
            </a:r>
            <a:r>
              <a:rPr lang="en-US" altLang="en-US" sz="1200" i="1" dirty="0">
                <a:solidFill>
                  <a:srgbClr val="0000FF"/>
                </a:solidFill>
              </a:rPr>
              <a:t>umstritten. Ein Teil der HEDS war eine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placebokontrollierte Untersuchung dieser Frage. Waren Steroide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In gewisser Weise. Während topische Steroide die Entzündung linderten und 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0000FF"/>
                </a:solidFill>
              </a:rPr>
              <a:t>Dauer der </a:t>
            </a:r>
            <a:r>
              <a:rPr lang="de-DE" altLang="en-US" sz="1200" dirty="0" err="1">
                <a:solidFill>
                  <a:srgbClr val="0000FF"/>
                </a:solidFill>
              </a:rPr>
              <a:t>stromalen</a:t>
            </a:r>
            <a:r>
              <a:rPr lang="de-DE" altLang="en-US" sz="1200" dirty="0">
                <a:solidFill>
                  <a:srgbClr val="0000FF"/>
                </a:solidFill>
              </a:rPr>
              <a:t> Keratitis verkürzten, war das Sehvermögen nach sechs Monaten in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Behandlungs- und der Placebo-Gruppe gleich.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Sollten topische Steroide also bei der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bedingten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stromalen</a:t>
            </a:r>
            <a:r>
              <a:rPr lang="en-US" altLang="en-US" sz="1200" i="1" dirty="0">
                <a:solidFill>
                  <a:srgbClr val="0000FF"/>
                </a:solidFill>
              </a:rPr>
              <a:t> Keratitis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Die meisten Experten sagen ja (in Verbindung mit </a:t>
            </a:r>
            <a:r>
              <a:rPr lang="en-US" altLang="en-US" sz="1200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86034" name="Slide Number Placeholder 1">
            <a:extLst>
              <a:ext uri="{FF2B5EF4-FFF2-40B4-BE49-F238E27FC236}">
                <a16:creationId xmlns:a16="http://schemas.microsoft.com/office/drawing/2014/main" id="{0C47741B-E8F6-4413-94D7-1C445171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9E34A94-9EEB-4687-87D8-CBB50039EC43}" type="slidenum">
              <a:rPr lang="en-US" altLang="en-US" sz="1000"/>
              <a:t>119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B76DDC75-2AF3-4AA9-8DF3-5211F42C7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0CAA0B9-3FAB-45FC-9271-4EEABEC1456E}"/>
              </a:ext>
            </a:extLst>
          </p:cNvPr>
          <p:cNvSpPr/>
          <p:nvPr/>
        </p:nvSpPr>
        <p:spPr>
          <a:xfrm>
            <a:off x="76200" y="2605449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4BD10F2-7756-42FB-86A6-6D380E8A7A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877F1A87-9883-4EEB-A259-DA85083E6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/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/>
                </a:solidFill>
              </a:rPr>
              <a:t>Blepharokonjunktivitis</a:t>
            </a:r>
            <a:endParaRPr lang="en-US" altLang="en-US" sz="1800" i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  <a:endParaRPr lang="en-US" altLang="en-US" sz="1600" dirty="0">
              <a:solidFill>
                <a:schemeClr val="bg1"/>
              </a:solidFill>
            </a:endParaRPr>
          </a:p>
        </p:txBody>
      </p:sp>
      <p:sp>
        <p:nvSpPr>
          <p:cNvPr id="4100" name="Slide Number Placeholder 1">
            <a:extLst>
              <a:ext uri="{FF2B5EF4-FFF2-40B4-BE49-F238E27FC236}">
                <a16:creationId xmlns:a16="http://schemas.microsoft.com/office/drawing/2014/main" id="{F1A2886B-BDE1-4167-BEC9-1D225E06A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574D665-F9C5-4829-A931-3A4800313ACC}" type="slidenum">
              <a:rPr lang="en-US" altLang="en-US" sz="1000"/>
              <a:t>12</a:t>
            </a:fld>
            <a:endParaRPr lang="en-US" altLang="en-US" sz="1000"/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01703FBC-7FB4-4A6B-871C-CA08D2D86BF1}"/>
              </a:ext>
            </a:extLst>
          </p:cNvPr>
          <p:cNvSpPr/>
          <p:nvPr/>
        </p:nvSpPr>
        <p:spPr>
          <a:xfrm>
            <a:off x="3733800" y="1349375"/>
            <a:ext cx="228600" cy="154622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7E1DF42F-27F1-416C-BDEA-7CC6DD8B0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759803"/>
            <a:ext cx="37337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Sie sollten sich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vordere </a:t>
            </a:r>
            <a:r>
              <a:rPr lang="en-US" altLang="en-US" sz="1200" i="1" dirty="0" err="1">
                <a:solidFill>
                  <a:srgbClr val="0000FF"/>
                </a:solidFill>
              </a:rPr>
              <a:t>HSV-Augenerkrankung </a:t>
            </a:r>
            <a:r>
              <a:rPr lang="en-US" altLang="en-US" sz="1200" i="1" dirty="0">
                <a:solidFill>
                  <a:srgbClr val="0000FF"/>
                </a:solidFill>
              </a:rPr>
              <a:t>als zwei sehr weit gefasste Formen vorstellen. Welche sind das?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">
            <a:extLst>
              <a:ext uri="{FF2B5EF4-FFF2-40B4-BE49-F238E27FC236}">
                <a16:creationId xmlns:a16="http://schemas.microsoft.com/office/drawing/2014/main" id="{F8BE0D97-E8C1-4EAD-B797-D75ADFCCB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7043" name="Rectangle 4">
            <a:extLst>
              <a:ext uri="{FF2B5EF4-FFF2-40B4-BE49-F238E27FC236}">
                <a16:creationId xmlns:a16="http://schemas.microsoft.com/office/drawing/2014/main" id="{1969F161-BC20-4134-90B2-8F9B47769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2800"/>
            <a:ext cx="2057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A33C3B81-621D-44E4-A692-0DFD33A1C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7045" name="Rectangle 5">
            <a:extLst>
              <a:ext uri="{FF2B5EF4-FFF2-40B4-BE49-F238E27FC236}">
                <a16:creationId xmlns:a16="http://schemas.microsoft.com/office/drawing/2014/main" id="{02136139-CFC2-43DB-A3DC-920FB7288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7046" name="Rectangle 6">
            <a:extLst>
              <a:ext uri="{FF2B5EF4-FFF2-40B4-BE49-F238E27FC236}">
                <a16:creationId xmlns:a16="http://schemas.microsoft.com/office/drawing/2014/main" id="{51497A98-0DF9-4DC7-96F4-79D879F27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7047" name="Rectangle 7">
            <a:extLst>
              <a:ext uri="{FF2B5EF4-FFF2-40B4-BE49-F238E27FC236}">
                <a16:creationId xmlns:a16="http://schemas.microsoft.com/office/drawing/2014/main" id="{EE7FC657-ED61-4491-82D1-63A0FA52F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7048" name="Rectangle 8">
            <a:extLst>
              <a:ext uri="{FF2B5EF4-FFF2-40B4-BE49-F238E27FC236}">
                <a16:creationId xmlns:a16="http://schemas.microsoft.com/office/drawing/2014/main" id="{D81FB000-FCF4-4D20-B6B2-6CD7E2E53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7051" name="Rectangle 6">
            <a:extLst>
              <a:ext uri="{FF2B5EF4-FFF2-40B4-BE49-F238E27FC236}">
                <a16:creationId xmlns:a16="http://schemas.microsoft.com/office/drawing/2014/main" id="{7A40C4D0-F6AB-4059-87E9-45F8C1A1E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638800"/>
            <a:ext cx="21336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/>
          </a:p>
        </p:txBody>
      </p:sp>
      <p:sp>
        <p:nvSpPr>
          <p:cNvPr id="87055" name="Rectangle 2">
            <a:extLst>
              <a:ext uri="{FF2B5EF4-FFF2-40B4-BE49-F238E27FC236}">
                <a16:creationId xmlns:a16="http://schemas.microsoft.com/office/drawing/2014/main" id="{BFDC8877-B40D-4A07-BF4B-67395B613C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7056" name="Text Box 3">
            <a:extLst>
              <a:ext uri="{FF2B5EF4-FFF2-40B4-BE49-F238E27FC236}">
                <a16:creationId xmlns:a16="http://schemas.microsoft.com/office/drawing/2014/main" id="{A3D50CB4-BA38-48DE-A261-388BD1E52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Ähnlich wie die primäre Erkrankung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</a:t>
            </a:r>
            <a:r>
              <a:rPr lang="en-US" altLang="en-US" sz="1200" dirty="0">
                <a:solidFill>
                  <a:srgbClr val="B2B2B2"/>
                </a:solidFill>
              </a:rPr>
              <a:t>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7057" name="Text Box 4">
            <a:extLst>
              <a:ext uri="{FF2B5EF4-FFF2-40B4-BE49-F238E27FC236}">
                <a16:creationId xmlns:a16="http://schemas.microsoft.com/office/drawing/2014/main" id="{151F1B7D-C38D-4A4F-BFAC-62CDA5403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6862776" cy="17491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B2B2B2"/>
                </a:solidFill>
              </a:rPr>
              <a:t>Vor der HEDS war der Einsatz </a:t>
            </a:r>
            <a:r>
              <a:rPr lang="de-DE" altLang="en-US" sz="1200" i="1" dirty="0" err="1">
                <a:solidFill>
                  <a:srgbClr val="B2B2B2"/>
                </a:solidFill>
              </a:rPr>
              <a:t>topischer</a:t>
            </a:r>
            <a:r>
              <a:rPr lang="de-DE" altLang="en-US" sz="1200" i="1" dirty="0">
                <a:solidFill>
                  <a:srgbClr val="B2B2B2"/>
                </a:solidFill>
              </a:rPr>
              <a:t> Steroide bei der Behandlung der</a:t>
            </a:r>
            <a:endParaRPr lang="en-US" altLang="en-US" sz="1200" b="1" i="1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B2B2B2"/>
                </a:solidFill>
              </a:rPr>
              <a:t>HSV-</a:t>
            </a:r>
            <a:r>
              <a:rPr lang="en-US" altLang="en-US" sz="1200" b="1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b="1" i="1" dirty="0">
                <a:solidFill>
                  <a:srgbClr val="B2B2B2"/>
                </a:solidFill>
              </a:rPr>
              <a:t> </a:t>
            </a:r>
            <a:r>
              <a:rPr lang="en-US" altLang="en-US" sz="1200" b="1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b="1" i="1" dirty="0">
                <a:solidFill>
                  <a:srgbClr val="B2B2B2"/>
                </a:solidFill>
              </a:rPr>
              <a:t> Keratitis </a:t>
            </a:r>
            <a:r>
              <a:rPr lang="en-US" altLang="en-US" sz="1200" i="1" dirty="0">
                <a:solidFill>
                  <a:srgbClr val="B2B2B2"/>
                </a:solidFill>
              </a:rPr>
              <a:t>umstritten. Ein Teil der HEDS war eine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placebokontrollierte Untersuchung dieser Frage. Waren Steroide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In gewisser Weise. Während topische Steroide die Entzündung linderten und 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B2B2B2"/>
                </a:solidFill>
              </a:rPr>
              <a:t>Dauer der </a:t>
            </a:r>
            <a:r>
              <a:rPr lang="de-DE" altLang="en-US" sz="1200" dirty="0" err="1">
                <a:solidFill>
                  <a:srgbClr val="B2B2B2"/>
                </a:solidFill>
              </a:rPr>
              <a:t>stromalen</a:t>
            </a:r>
            <a:r>
              <a:rPr lang="de-DE" altLang="en-US" sz="1200" dirty="0">
                <a:solidFill>
                  <a:srgbClr val="B2B2B2"/>
                </a:solidFill>
              </a:rPr>
              <a:t> Keratitis verkürzten, war das Sehvermögen nach sechs Monaten in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Behandlungs- und der Placebo-Gruppe gleich.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Sollten topische Steroide also bei der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i="1" dirty="0">
                <a:solidFill>
                  <a:srgbClr val="B2B2B2"/>
                </a:solidFill>
              </a:rPr>
              <a:t> Keratitis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Die meisten Experten sagen ja (</a:t>
            </a:r>
            <a:r>
              <a:rPr lang="en-US" altLang="en-US" sz="1200" b="1" dirty="0">
                <a:solidFill>
                  <a:srgbClr val="0000FF"/>
                </a:solidFill>
              </a:rPr>
              <a:t>in Verbindung mit </a:t>
            </a:r>
            <a:r>
              <a:rPr lang="en-US" altLang="en-US" sz="1200" b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B2B2B2"/>
                </a:solidFill>
              </a:rPr>
              <a:t>)</a:t>
            </a:r>
          </a:p>
        </p:txBody>
      </p:sp>
      <p:sp>
        <p:nvSpPr>
          <p:cNvPr id="87059" name="Slide Number Placeholder 1">
            <a:extLst>
              <a:ext uri="{FF2B5EF4-FFF2-40B4-BE49-F238E27FC236}">
                <a16:creationId xmlns:a16="http://schemas.microsoft.com/office/drawing/2014/main" id="{A72D342D-092F-4058-A88F-351EAF388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68B0FAD-244A-4837-AC27-A9A97B6A100D}" type="slidenum">
              <a:rPr lang="en-US" altLang="en-US" sz="1000"/>
              <a:t>120</a:t>
            </a:fld>
            <a:endParaRPr lang="en-US" altLang="en-US" sz="1000"/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77CE4219-AB62-4D8B-85BE-800E5603D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248" y="5424586"/>
            <a:ext cx="8807450" cy="533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Rolle spielt das antivirale Mittel bei der Behandlung der HSV-bedingten stromalen Keratitis?</a:t>
            </a: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Rein prophylaktisch – zur Unterdrückung eines möglichen steroidinduzierten Ausbruchs einer infektiösen Epitheliopathie</a:t>
            </a:r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7CC16812-5C54-4F18-BD71-79A1F4EE8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81573C1-A2EB-4B9C-9348-1C696E4D7B3B}"/>
              </a:ext>
            </a:extLst>
          </p:cNvPr>
          <p:cNvSpPr/>
          <p:nvPr/>
        </p:nvSpPr>
        <p:spPr>
          <a:xfrm>
            <a:off x="304800" y="2654381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5">
            <a:extLst>
              <a:ext uri="{FF2B5EF4-FFF2-40B4-BE49-F238E27FC236}">
                <a16:creationId xmlns:a16="http://schemas.microsoft.com/office/drawing/2014/main" id="{4A371EE9-2CC0-4829-8A01-DCA99E017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8067" name="Rectangle 4">
            <a:extLst>
              <a:ext uri="{FF2B5EF4-FFF2-40B4-BE49-F238E27FC236}">
                <a16:creationId xmlns:a16="http://schemas.microsoft.com/office/drawing/2014/main" id="{AA28CF8B-49FE-4DAE-93E7-2EDB0440F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2800"/>
            <a:ext cx="2057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8068" name="Rectangle 4">
            <a:extLst>
              <a:ext uri="{FF2B5EF4-FFF2-40B4-BE49-F238E27FC236}">
                <a16:creationId xmlns:a16="http://schemas.microsoft.com/office/drawing/2014/main" id="{FC44FDB9-3F51-4164-968E-DFED07300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id="{9A485AAC-2F2A-441D-8DBD-103239C6B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830C885F-EB43-4418-9A24-6B79EB711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8071" name="Rectangle 7">
            <a:extLst>
              <a:ext uri="{FF2B5EF4-FFF2-40B4-BE49-F238E27FC236}">
                <a16:creationId xmlns:a16="http://schemas.microsoft.com/office/drawing/2014/main" id="{28A7A911-6061-487C-A9E3-DA5E94BB5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8072" name="Rectangle 8">
            <a:extLst>
              <a:ext uri="{FF2B5EF4-FFF2-40B4-BE49-F238E27FC236}">
                <a16:creationId xmlns:a16="http://schemas.microsoft.com/office/drawing/2014/main" id="{36C83AE9-7B9A-4C72-A3E6-204BAD72D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8075" name="Rectangle 6">
            <a:extLst>
              <a:ext uri="{FF2B5EF4-FFF2-40B4-BE49-F238E27FC236}">
                <a16:creationId xmlns:a16="http://schemas.microsoft.com/office/drawing/2014/main" id="{318C37E5-E9D2-4654-B9EE-B1117A79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638800"/>
            <a:ext cx="21336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/>
          </a:p>
        </p:txBody>
      </p:sp>
      <p:sp>
        <p:nvSpPr>
          <p:cNvPr id="88079" name="Rectangle 2">
            <a:extLst>
              <a:ext uri="{FF2B5EF4-FFF2-40B4-BE49-F238E27FC236}">
                <a16:creationId xmlns:a16="http://schemas.microsoft.com/office/drawing/2014/main" id="{B125C040-F38B-48EB-832F-BD611734A0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8080" name="Text Box 3">
            <a:extLst>
              <a:ext uri="{FF2B5EF4-FFF2-40B4-BE49-F238E27FC236}">
                <a16:creationId xmlns:a16="http://schemas.microsoft.com/office/drawing/2014/main" id="{6A8D1332-0B38-4476-AED0-E71B7C3B9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</a:t>
            </a:r>
            <a:r>
              <a:rPr lang="en-US" altLang="en-US" sz="1200" dirty="0">
                <a:solidFill>
                  <a:srgbClr val="B2B2B2"/>
                </a:solidFill>
              </a:rPr>
              <a:t>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8081" name="Text Box 4">
            <a:extLst>
              <a:ext uri="{FF2B5EF4-FFF2-40B4-BE49-F238E27FC236}">
                <a16:creationId xmlns:a16="http://schemas.microsoft.com/office/drawing/2014/main" id="{28108776-7AD4-4F75-BD4C-EFFFB4734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6862776" cy="17491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Vor der HEDS war der Einsatz </a:t>
            </a:r>
            <a:r>
              <a:rPr lang="en-US" altLang="en-US" sz="1200" b="1" i="1" dirty="0">
                <a:solidFill>
                  <a:srgbClr val="B2B2B2"/>
                </a:solidFill>
              </a:rPr>
              <a:t>topischer Steroide bei der Behandlung der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B2B2B2"/>
                </a:solidFill>
              </a:rPr>
              <a:t>HSV-</a:t>
            </a:r>
            <a:r>
              <a:rPr lang="en-US" altLang="en-US" sz="1200" b="1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b="1" i="1" dirty="0">
                <a:solidFill>
                  <a:srgbClr val="B2B2B2"/>
                </a:solidFill>
              </a:rPr>
              <a:t> </a:t>
            </a:r>
            <a:r>
              <a:rPr lang="en-US" altLang="en-US" sz="1200" b="1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b="1" i="1" dirty="0">
                <a:solidFill>
                  <a:srgbClr val="B2B2B2"/>
                </a:solidFill>
              </a:rPr>
              <a:t> Keratitis </a:t>
            </a:r>
            <a:r>
              <a:rPr lang="en-US" altLang="en-US" sz="1200" i="1" dirty="0">
                <a:solidFill>
                  <a:srgbClr val="B2B2B2"/>
                </a:solidFill>
              </a:rPr>
              <a:t>umstritten. Ein Teil der HEDS war eine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placebokontrollierte Untersuchung dieser Frage. Waren Steroide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In gewisser Weise. Während topische Steroide die Entzündung linderten und 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B2B2B2"/>
                </a:solidFill>
              </a:rPr>
              <a:t>Dauer der </a:t>
            </a:r>
            <a:r>
              <a:rPr lang="de-DE" altLang="en-US" sz="1200" dirty="0" err="1">
                <a:solidFill>
                  <a:srgbClr val="B2B2B2"/>
                </a:solidFill>
              </a:rPr>
              <a:t>stromalen</a:t>
            </a:r>
            <a:r>
              <a:rPr lang="de-DE" altLang="en-US" sz="1200" dirty="0">
                <a:solidFill>
                  <a:srgbClr val="B2B2B2"/>
                </a:solidFill>
              </a:rPr>
              <a:t> Keratitis verkürzten, war das Sehvermögen nach sechs Monaten in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Behandlungs- und der Placebo-Gruppe gleich.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Sollten topische Steroide also bei der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i="1" dirty="0">
                <a:solidFill>
                  <a:srgbClr val="B2B2B2"/>
                </a:solidFill>
              </a:rPr>
              <a:t> Keratitis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Die meisten Experten sagen ja (</a:t>
            </a:r>
            <a:r>
              <a:rPr lang="en-US" altLang="en-US" sz="1200" b="1" dirty="0">
                <a:solidFill>
                  <a:srgbClr val="0000FF"/>
                </a:solidFill>
              </a:rPr>
              <a:t>in Verbindung mit </a:t>
            </a:r>
            <a:r>
              <a:rPr lang="en-US" altLang="en-US" sz="1200" b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B2B2B2"/>
                </a:solidFill>
              </a:rPr>
              <a:t>)</a:t>
            </a:r>
            <a:endParaRPr lang="en-US" altLang="en-US" sz="1600" b="1" dirty="0">
              <a:solidFill>
                <a:srgbClr val="0000FF"/>
              </a:solidFill>
            </a:endParaRPr>
          </a:p>
        </p:txBody>
      </p:sp>
      <p:sp>
        <p:nvSpPr>
          <p:cNvPr id="88083" name="Slide Number Placeholder 1">
            <a:extLst>
              <a:ext uri="{FF2B5EF4-FFF2-40B4-BE49-F238E27FC236}">
                <a16:creationId xmlns:a16="http://schemas.microsoft.com/office/drawing/2014/main" id="{81A3652B-B2CA-4322-A756-743AB4AB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57A23C4-57D8-46A8-A65E-0443853F3F33}" type="slidenum">
              <a:rPr lang="en-US" altLang="en-US" sz="1000"/>
              <a:t>121</a:t>
            </a:fld>
            <a:endParaRPr lang="en-US" altLang="en-US" sz="1000"/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8E398FBF-1F7F-47DF-983A-C70F1A4C1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248" y="5424586"/>
            <a:ext cx="8807450" cy="533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Welche Rolle spielt das antivirale Mittel bei der Behandlung der HSV-bedingten stromalen Keratitis?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Rein prophylaktisch – zur Unterdrückung eines möglichen steroidinduzierten Ausbruchs einer infektiösen Epitheliopathie</a:t>
            </a:r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F514014F-D2EF-4C02-A676-FD320DEA1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DA626FD-CC61-4850-A022-48BC50EF5E92}"/>
              </a:ext>
            </a:extLst>
          </p:cNvPr>
          <p:cNvSpPr/>
          <p:nvPr/>
        </p:nvSpPr>
        <p:spPr>
          <a:xfrm>
            <a:off x="186018" y="2782047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5">
            <a:extLst>
              <a:ext uri="{FF2B5EF4-FFF2-40B4-BE49-F238E27FC236}">
                <a16:creationId xmlns:a16="http://schemas.microsoft.com/office/drawing/2014/main" id="{F2D03B29-5DF9-4036-B9DD-9699814D2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9091" name="Rectangle 4">
            <a:extLst>
              <a:ext uri="{FF2B5EF4-FFF2-40B4-BE49-F238E27FC236}">
                <a16:creationId xmlns:a16="http://schemas.microsoft.com/office/drawing/2014/main" id="{F323BC8A-4E7B-4B73-8012-AC31126F8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2800"/>
            <a:ext cx="2057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B5BF4197-F028-4BCC-9E03-7484323B8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17C56DA6-855C-415E-816A-FE5E1E30C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9094" name="Rectangle 6">
            <a:extLst>
              <a:ext uri="{FF2B5EF4-FFF2-40B4-BE49-F238E27FC236}">
                <a16:creationId xmlns:a16="http://schemas.microsoft.com/office/drawing/2014/main" id="{A53CAC4A-60F5-4407-BB71-23BC95C5B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9095" name="Rectangle 7">
            <a:extLst>
              <a:ext uri="{FF2B5EF4-FFF2-40B4-BE49-F238E27FC236}">
                <a16:creationId xmlns:a16="http://schemas.microsoft.com/office/drawing/2014/main" id="{1BF059C3-2BF1-4B1B-BEBA-528C7E383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9096" name="Rectangle 8">
            <a:extLst>
              <a:ext uri="{FF2B5EF4-FFF2-40B4-BE49-F238E27FC236}">
                <a16:creationId xmlns:a16="http://schemas.microsoft.com/office/drawing/2014/main" id="{2223B1E8-07DA-4D57-8F80-9CB59B868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89099" name="Rectangle 6">
            <a:extLst>
              <a:ext uri="{FF2B5EF4-FFF2-40B4-BE49-F238E27FC236}">
                <a16:creationId xmlns:a16="http://schemas.microsoft.com/office/drawing/2014/main" id="{579B8E31-15F8-4869-85E3-D09483E7A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638800"/>
            <a:ext cx="21336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/>
          </a:p>
        </p:txBody>
      </p:sp>
      <p:sp>
        <p:nvSpPr>
          <p:cNvPr id="89103" name="Rectangle 2">
            <a:extLst>
              <a:ext uri="{FF2B5EF4-FFF2-40B4-BE49-F238E27FC236}">
                <a16:creationId xmlns:a16="http://schemas.microsoft.com/office/drawing/2014/main" id="{6EF97631-50BB-49FC-BE42-3CA5BA28A3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9104" name="Text Box 3">
            <a:extLst>
              <a:ext uri="{FF2B5EF4-FFF2-40B4-BE49-F238E27FC236}">
                <a16:creationId xmlns:a16="http://schemas.microsoft.com/office/drawing/2014/main" id="{1136535C-FE0E-4C6C-9BB5-82027BD8B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</a:t>
            </a:r>
            <a:r>
              <a:rPr lang="en-US" altLang="en-US" sz="1200" dirty="0">
                <a:solidFill>
                  <a:srgbClr val="B2B2B2"/>
                </a:solidFill>
              </a:rPr>
              <a:t>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   </a:t>
            </a:r>
            <a:r>
              <a:rPr lang="en-US" altLang="en-US" sz="1200" i="1" dirty="0">
                <a:solidFill>
                  <a:srgbClr val="B2B2B2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89105" name="Text Box 4">
            <a:extLst>
              <a:ext uri="{FF2B5EF4-FFF2-40B4-BE49-F238E27FC236}">
                <a16:creationId xmlns:a16="http://schemas.microsoft.com/office/drawing/2014/main" id="{747BBC29-0A02-429E-9378-F584C9FCE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6862776" cy="17491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B2B2B2"/>
                </a:solidFill>
              </a:rPr>
              <a:t>Vor der HEDS war der Einsatz </a:t>
            </a:r>
            <a:r>
              <a:rPr lang="de-DE" altLang="en-US" sz="1200" i="1" dirty="0" err="1">
                <a:solidFill>
                  <a:srgbClr val="B2B2B2"/>
                </a:solidFill>
              </a:rPr>
              <a:t>topischer</a:t>
            </a:r>
            <a:r>
              <a:rPr lang="de-DE" altLang="en-US" sz="1200" i="1" dirty="0">
                <a:solidFill>
                  <a:srgbClr val="B2B2B2"/>
                </a:solidFill>
              </a:rPr>
              <a:t> Steroide bei der Behandlung der</a:t>
            </a:r>
            <a:endParaRPr lang="en-US" altLang="en-US" sz="1200" b="1" i="1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B2B2B2"/>
                </a:solidFill>
              </a:rPr>
              <a:t>HSV-</a:t>
            </a:r>
            <a:r>
              <a:rPr lang="en-US" altLang="en-US" sz="1200" b="1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b="1" i="1" dirty="0">
                <a:solidFill>
                  <a:srgbClr val="B2B2B2"/>
                </a:solidFill>
              </a:rPr>
              <a:t> </a:t>
            </a:r>
            <a:r>
              <a:rPr lang="en-US" altLang="en-US" sz="1200" b="1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b="1" i="1" dirty="0">
                <a:solidFill>
                  <a:srgbClr val="B2B2B2"/>
                </a:solidFill>
              </a:rPr>
              <a:t> Keratitis </a:t>
            </a:r>
            <a:r>
              <a:rPr lang="en-US" altLang="en-US" sz="1200" i="1" dirty="0">
                <a:solidFill>
                  <a:srgbClr val="B2B2B2"/>
                </a:solidFill>
              </a:rPr>
              <a:t>umstritten. Ein Teil der HEDS war eine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placebokontrollierte Untersuchung dieser Frage. Waren Steroide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In gewisser Weise. Während topische Steroide die Entzündung linderten und 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B2B2B2"/>
                </a:solidFill>
              </a:rPr>
              <a:t>Dauer der </a:t>
            </a:r>
            <a:r>
              <a:rPr lang="de-DE" altLang="en-US" sz="1200" dirty="0" err="1">
                <a:solidFill>
                  <a:srgbClr val="B2B2B2"/>
                </a:solidFill>
              </a:rPr>
              <a:t>stromalen</a:t>
            </a:r>
            <a:r>
              <a:rPr lang="de-DE" altLang="en-US" sz="1200" dirty="0">
                <a:solidFill>
                  <a:srgbClr val="B2B2B2"/>
                </a:solidFill>
              </a:rPr>
              <a:t> Keratitis verkürzten, war das Sehvermögen nach sechs Monaten in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Behandlungs- und der Placebo-Gruppe gleich.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Sollten topische Steroide also bei der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i="1" dirty="0">
                <a:solidFill>
                  <a:srgbClr val="B2B2B2"/>
                </a:solidFill>
              </a:rPr>
              <a:t> Keratitis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Die meisten Experten sagen ja (</a:t>
            </a:r>
            <a:r>
              <a:rPr lang="en-US" altLang="en-US" sz="1200" b="1" dirty="0">
                <a:solidFill>
                  <a:srgbClr val="0000FF"/>
                </a:solidFill>
              </a:rPr>
              <a:t>in Kombination mit </a:t>
            </a:r>
            <a:r>
              <a:rPr lang="en-US" altLang="en-US" sz="1200" b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B2B2B2"/>
                </a:solidFill>
              </a:rPr>
              <a:t>)</a:t>
            </a:r>
            <a:endParaRPr lang="en-US" altLang="en-US" sz="1600" b="1" dirty="0">
              <a:solidFill>
                <a:srgbClr val="0000FF"/>
              </a:solidFill>
            </a:endParaRPr>
          </a:p>
        </p:txBody>
      </p:sp>
      <p:sp>
        <p:nvSpPr>
          <p:cNvPr id="89108" name="Line 7">
            <a:extLst>
              <a:ext uri="{FF2B5EF4-FFF2-40B4-BE49-F238E27FC236}">
                <a16:creationId xmlns:a16="http://schemas.microsoft.com/office/drawing/2014/main" id="{664C6B55-9A44-4D1F-809B-E88E9D1986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3628" y="4572000"/>
            <a:ext cx="890415" cy="38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09" name="Text Box 8">
            <a:extLst>
              <a:ext uri="{FF2B5EF4-FFF2-40B4-BE49-F238E27FC236}">
                <a16:creationId xmlns:a16="http://schemas.microsoft.com/office/drawing/2014/main" id="{7E5BD9DA-C4CF-4609-8279-D7434D292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8469" y="4814986"/>
            <a:ext cx="1422184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oral verabreichtes Acyclovir</a:t>
            </a:r>
          </a:p>
        </p:txBody>
      </p:sp>
      <p:sp>
        <p:nvSpPr>
          <p:cNvPr id="89110" name="Text Box 9">
            <a:extLst>
              <a:ext uri="{FF2B5EF4-FFF2-40B4-BE49-F238E27FC236}">
                <a16:creationId xmlns:a16="http://schemas.microsoft.com/office/drawing/2014/main" id="{B215684F-DFE3-42BC-89F2-168B1C9BE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9379" y="5027711"/>
            <a:ext cx="3032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^</a:t>
            </a:r>
          </a:p>
        </p:txBody>
      </p:sp>
      <p:sp>
        <p:nvSpPr>
          <p:cNvPr id="89111" name="Oval 10">
            <a:extLst>
              <a:ext uri="{FF2B5EF4-FFF2-40B4-BE49-F238E27FC236}">
                <a16:creationId xmlns:a16="http://schemas.microsoft.com/office/drawing/2014/main" id="{1535D6C5-E3EC-4C56-AAB2-E9793B863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712" y="3124200"/>
            <a:ext cx="1447800" cy="511175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9113" name="Slide Number Placeholder 1">
            <a:extLst>
              <a:ext uri="{FF2B5EF4-FFF2-40B4-BE49-F238E27FC236}">
                <a16:creationId xmlns:a16="http://schemas.microsoft.com/office/drawing/2014/main" id="{3CED8DBB-47D1-451A-9150-F73546CE5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6B5D937-1F83-44E6-B938-58D894A71209}" type="slidenum">
              <a:rPr lang="en-US" altLang="en-US" sz="1000"/>
              <a:t>122</a:t>
            </a:fld>
            <a:endParaRPr lang="en-US" altLang="en-US" sz="1000"/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CE49E5BF-4326-4CA4-A560-57BA9F542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248" y="5424586"/>
            <a:ext cx="8807450" cy="533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Welche Rolle spielt das antivirale Mittel bei der Behandlung der HSV-bedingten stromalen Keratitis?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Rein prophylaktisch – zur Unterdrückung eines möglichen steroidinduzierten Ausbruchs einer infektiösen Epitheliopathie</a:t>
            </a:r>
          </a:p>
        </p:txBody>
      </p:sp>
      <p:sp>
        <p:nvSpPr>
          <p:cNvPr id="28" name="Text Box 4">
            <a:extLst>
              <a:ext uri="{FF2B5EF4-FFF2-40B4-BE49-F238E27FC236}">
                <a16:creationId xmlns:a16="http://schemas.microsoft.com/office/drawing/2014/main" id="{17726374-ECD4-4B80-9144-25FA95D10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30" name="Text Box 6">
            <a:extLst>
              <a:ext uri="{FF2B5EF4-FFF2-40B4-BE49-F238E27FC236}">
                <a16:creationId xmlns:a16="http://schemas.microsoft.com/office/drawing/2014/main" id="{184B3700-EEB3-4C0F-9065-438AE1AA7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362200"/>
            <a:ext cx="8758616" cy="764312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0000FF"/>
                </a:solidFill>
              </a:rPr>
              <a:t>Einige Experten entscheiden sich bei nekrotisierender </a:t>
            </a:r>
            <a:r>
              <a:rPr lang="de-DE" altLang="en-US" sz="1200" i="1" dirty="0" err="1">
                <a:solidFill>
                  <a:srgbClr val="0000FF"/>
                </a:solidFill>
              </a:rPr>
              <a:t>stromaler</a:t>
            </a:r>
            <a:r>
              <a:rPr lang="de-DE" altLang="en-US" sz="1200" i="1" dirty="0">
                <a:solidFill>
                  <a:srgbClr val="0000FF"/>
                </a:solidFill>
              </a:rPr>
              <a:t> Keratitis für oral verabreichtes </a:t>
            </a:r>
            <a:r>
              <a:rPr lang="de-DE" altLang="en-US" sz="1200" i="1" dirty="0" err="1">
                <a:solidFill>
                  <a:srgbClr val="0000FF"/>
                </a:solidFill>
              </a:rPr>
              <a:t>Acyclovir</a:t>
            </a:r>
            <a:r>
              <a:rPr lang="de-DE" altLang="en-US" sz="1200" i="1" dirty="0">
                <a:solidFill>
                  <a:srgbClr val="0000FF"/>
                </a:solidFill>
              </a:rPr>
              <a:t> anstelle von </a:t>
            </a:r>
            <a:r>
              <a:rPr lang="de-DE" altLang="en-US" sz="1200" i="1" dirty="0" err="1">
                <a:solidFill>
                  <a:srgbClr val="0000FF"/>
                </a:solidFill>
              </a:rPr>
              <a:t>Viroptic</a:t>
            </a:r>
            <a:r>
              <a:rPr lang="de-DE" altLang="en-US" sz="1200" i="1" dirty="0">
                <a:solidFill>
                  <a:srgbClr val="0000FF"/>
                </a:solidFill>
              </a:rPr>
              <a:t> – warum</a:t>
            </a:r>
            <a:r>
              <a:rPr lang="en-US" altLang="en-US" sz="1200" i="1" dirty="0">
                <a:solidFill>
                  <a:srgbClr val="0000FF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CFF"/>
                </a:solidFill>
              </a:rPr>
              <a:t>Erinnern Sie sich daran, dass die nekrotisierende stromale Keratitis einen Epitheldefekt beinhaltet. </a:t>
            </a:r>
            <a:r>
              <a:rPr lang="en-US" altLang="en-US" sz="1200" dirty="0" err="1">
                <a:solidFill>
                  <a:srgbClr val="FFCCFF"/>
                </a:solidFill>
              </a:rPr>
              <a:t>Viroptic </a:t>
            </a:r>
            <a:r>
              <a:rPr lang="en-US" altLang="en-US" sz="1200" dirty="0">
                <a:solidFill>
                  <a:srgbClr val="FFCCFF"/>
                </a:solidFill>
              </a:rPr>
              <a:t>würde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CFF"/>
                </a:solidFill>
              </a:rPr>
              <a:t>die Heilung des Epithels und verursacht darüber hinaus Schäden an nicht infizierten Zellen.</a:t>
            </a:r>
          </a:p>
        </p:txBody>
      </p:sp>
      <p:sp>
        <p:nvSpPr>
          <p:cNvPr id="89112" name="Line 11">
            <a:extLst>
              <a:ext uri="{FF2B5EF4-FFF2-40B4-BE49-F238E27FC236}">
                <a16:creationId xmlns:a16="http://schemas.microsoft.com/office/drawing/2014/main" id="{9B737361-8D4F-4373-A1B3-67BE8269F3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3356" y="2603512"/>
            <a:ext cx="228600" cy="838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5">
            <a:extLst>
              <a:ext uri="{FF2B5EF4-FFF2-40B4-BE49-F238E27FC236}">
                <a16:creationId xmlns:a16="http://schemas.microsoft.com/office/drawing/2014/main" id="{1F786B71-69DA-460A-BA9E-F3FCD0A3B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0115" name="Rectangle 4">
            <a:extLst>
              <a:ext uri="{FF2B5EF4-FFF2-40B4-BE49-F238E27FC236}">
                <a16:creationId xmlns:a16="http://schemas.microsoft.com/office/drawing/2014/main" id="{A31A5A88-7688-4153-8308-C2B5D90F9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2800"/>
            <a:ext cx="2057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0116" name="Rectangle 4">
            <a:extLst>
              <a:ext uri="{FF2B5EF4-FFF2-40B4-BE49-F238E27FC236}">
                <a16:creationId xmlns:a16="http://schemas.microsoft.com/office/drawing/2014/main" id="{924F3637-A82A-4830-A2E1-403EBE451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0117" name="Rectangle 5">
            <a:extLst>
              <a:ext uri="{FF2B5EF4-FFF2-40B4-BE49-F238E27FC236}">
                <a16:creationId xmlns:a16="http://schemas.microsoft.com/office/drawing/2014/main" id="{4569F6CB-62DD-45BF-AE0B-709C23075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0118" name="Rectangle 6">
            <a:extLst>
              <a:ext uri="{FF2B5EF4-FFF2-40B4-BE49-F238E27FC236}">
                <a16:creationId xmlns:a16="http://schemas.microsoft.com/office/drawing/2014/main" id="{C195869F-0793-47E9-9BB4-3B7FEDEA8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0119" name="Rectangle 7">
            <a:extLst>
              <a:ext uri="{FF2B5EF4-FFF2-40B4-BE49-F238E27FC236}">
                <a16:creationId xmlns:a16="http://schemas.microsoft.com/office/drawing/2014/main" id="{2660BF88-78F4-4BA6-8D99-A6EC511DF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0123" name="Rectangle 6">
            <a:extLst>
              <a:ext uri="{FF2B5EF4-FFF2-40B4-BE49-F238E27FC236}">
                <a16:creationId xmlns:a16="http://schemas.microsoft.com/office/drawing/2014/main" id="{0B02FA42-5C97-4EA9-9D93-1816748ED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638800"/>
            <a:ext cx="21336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/>
          </a:p>
        </p:txBody>
      </p:sp>
      <p:sp>
        <p:nvSpPr>
          <p:cNvPr id="90127" name="Rectangle 2">
            <a:extLst>
              <a:ext uri="{FF2B5EF4-FFF2-40B4-BE49-F238E27FC236}">
                <a16:creationId xmlns:a16="http://schemas.microsoft.com/office/drawing/2014/main" id="{E3A262C2-1152-4B0E-9A17-4A5FF28EAF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0128" name="Text Box 3">
            <a:extLst>
              <a:ext uri="{FF2B5EF4-FFF2-40B4-BE49-F238E27FC236}">
                <a16:creationId xmlns:a16="http://schemas.microsoft.com/office/drawing/2014/main" id="{3EA3B051-684C-4BA6-B107-6F9F73506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</a:t>
            </a:r>
            <a:r>
              <a:rPr lang="en-US" altLang="en-US" sz="1200" dirty="0">
                <a:solidFill>
                  <a:srgbClr val="B2B2B2"/>
                </a:solidFill>
              </a:rPr>
              <a:t>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   </a:t>
            </a:r>
            <a:r>
              <a:rPr lang="en-US" altLang="en-US" sz="1200" i="1" dirty="0">
                <a:solidFill>
                  <a:srgbClr val="B2B2B2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0129" name="Text Box 4">
            <a:extLst>
              <a:ext uri="{FF2B5EF4-FFF2-40B4-BE49-F238E27FC236}">
                <a16:creationId xmlns:a16="http://schemas.microsoft.com/office/drawing/2014/main" id="{7886E3FF-C09B-40F8-A910-F92C159E0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6862776" cy="17491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rgbClr val="B2B2B2"/>
                </a:solidFill>
              </a:rPr>
              <a:t>Vor der HEDS war der Einsatz </a:t>
            </a:r>
            <a:r>
              <a:rPr lang="de-DE" altLang="en-US" sz="1200" i="1" dirty="0" err="1">
                <a:solidFill>
                  <a:srgbClr val="B2B2B2"/>
                </a:solidFill>
              </a:rPr>
              <a:t>topischer</a:t>
            </a:r>
            <a:r>
              <a:rPr lang="de-DE" altLang="en-US" sz="1200" i="1" dirty="0">
                <a:solidFill>
                  <a:srgbClr val="B2B2B2"/>
                </a:solidFill>
              </a:rPr>
              <a:t> Steroide bei der Behandlung der</a:t>
            </a:r>
            <a:endParaRPr lang="en-US" altLang="en-US" sz="1200" b="1" i="1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B2B2B2"/>
                </a:solidFill>
              </a:rPr>
              <a:t>HSV-</a:t>
            </a:r>
            <a:r>
              <a:rPr lang="en-US" altLang="en-US" sz="1200" b="1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b="1" i="1" dirty="0">
                <a:solidFill>
                  <a:srgbClr val="B2B2B2"/>
                </a:solidFill>
              </a:rPr>
              <a:t> </a:t>
            </a:r>
            <a:r>
              <a:rPr lang="en-US" altLang="en-US" sz="1200" b="1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b="1" i="1" dirty="0">
                <a:solidFill>
                  <a:srgbClr val="B2B2B2"/>
                </a:solidFill>
              </a:rPr>
              <a:t> Keratitis </a:t>
            </a:r>
            <a:r>
              <a:rPr lang="en-US" altLang="en-US" sz="1200" i="1" dirty="0">
                <a:solidFill>
                  <a:srgbClr val="B2B2B2"/>
                </a:solidFill>
              </a:rPr>
              <a:t>umstritten. Ein Teil der HEDS war eine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placebokontrollierte Untersuchung dieser Frage. Waren Steroide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In gewisser Weise. Während topische Steroide die Entzündung linderten und 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B2B2B2"/>
                </a:solidFill>
              </a:rPr>
              <a:t>Dauer der </a:t>
            </a:r>
            <a:r>
              <a:rPr lang="de-DE" altLang="en-US" sz="1200" dirty="0" err="1">
                <a:solidFill>
                  <a:srgbClr val="B2B2B2"/>
                </a:solidFill>
              </a:rPr>
              <a:t>stromalen</a:t>
            </a:r>
            <a:r>
              <a:rPr lang="de-DE" altLang="en-US" sz="1200" dirty="0">
                <a:solidFill>
                  <a:srgbClr val="B2B2B2"/>
                </a:solidFill>
              </a:rPr>
              <a:t> Keratitis verkürzten, war das Sehvermögen nach sechs Monaten in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Behandlungs- und der Placebo-Gruppe gleich.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Sollten topische Steroide also bei der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i="1" dirty="0">
                <a:solidFill>
                  <a:srgbClr val="B2B2B2"/>
                </a:solidFill>
              </a:rPr>
              <a:t> Keratitis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Die meisten Experten sagen ja (</a:t>
            </a:r>
            <a:r>
              <a:rPr lang="en-US" altLang="en-US" sz="1200" b="1" dirty="0">
                <a:solidFill>
                  <a:srgbClr val="0000FF"/>
                </a:solidFill>
              </a:rPr>
              <a:t>in Kombination mit </a:t>
            </a:r>
            <a:r>
              <a:rPr lang="en-US" altLang="en-US" sz="1200" b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B2B2B2"/>
                </a:solidFill>
              </a:rPr>
              <a:t>)</a:t>
            </a:r>
            <a:endParaRPr lang="en-US" altLang="en-US" sz="1600" b="1" dirty="0">
              <a:solidFill>
                <a:srgbClr val="0000FF"/>
              </a:solidFill>
            </a:endParaRPr>
          </a:p>
        </p:txBody>
      </p:sp>
      <p:sp>
        <p:nvSpPr>
          <p:cNvPr id="90130" name="Text Box 5">
            <a:extLst>
              <a:ext uri="{FF2B5EF4-FFF2-40B4-BE49-F238E27FC236}">
                <a16:creationId xmlns:a16="http://schemas.microsoft.com/office/drawing/2014/main" id="{A86D717D-7C25-4D08-AE9E-0306BB9BA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248" y="5424586"/>
            <a:ext cx="8807450" cy="533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Welche Rolle spielt das antivirale Mittel bei der Behandlung der HSV-bedingten stromalen Keratitis?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Rein prophylaktisch – zur Unterdrückung eines möglichen steroidinduzierten Ausbruchs einer infektiösen Epitheliopathie</a:t>
            </a:r>
          </a:p>
        </p:txBody>
      </p:sp>
      <p:sp>
        <p:nvSpPr>
          <p:cNvPr id="90131" name="Text Box 6">
            <a:extLst>
              <a:ext uri="{FF2B5EF4-FFF2-40B4-BE49-F238E27FC236}">
                <a16:creationId xmlns:a16="http://schemas.microsoft.com/office/drawing/2014/main" id="{F59470ED-9CD6-4AFE-A8D4-8DE5F2D3C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362200"/>
            <a:ext cx="8758616" cy="830997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Einige Experten entscheiden sich bei nekrotisierender stromaler Keratitis für oral verabreichtes Acyclovir anstelle von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i="1" dirty="0">
                <a:solidFill>
                  <a:srgbClr val="0000FF"/>
                </a:solidFill>
              </a:rPr>
              <a:t>– warum?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Bedenken Sie, dass die nekrotisierende stromale Keratitis einen Epitheldefekt beinhaltet. </a:t>
            </a:r>
            <a:r>
              <a:rPr lang="en-US" altLang="en-US" sz="1200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dirty="0">
                <a:solidFill>
                  <a:srgbClr val="0000FF"/>
                </a:solidFill>
              </a:rPr>
              <a:t>beeinträchtigt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die Heilung des Epithels und verursacht darüber hinaus Schäden an nicht infizierten Zellen.</a:t>
            </a:r>
          </a:p>
        </p:txBody>
      </p:sp>
      <p:sp>
        <p:nvSpPr>
          <p:cNvPr id="90137" name="Slide Number Placeholder 1">
            <a:extLst>
              <a:ext uri="{FF2B5EF4-FFF2-40B4-BE49-F238E27FC236}">
                <a16:creationId xmlns:a16="http://schemas.microsoft.com/office/drawing/2014/main" id="{8DF4CB2D-3AA6-4BC0-9A45-47F49F342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EE7B40B-1CDA-4D0C-AC5E-A403C46430FE}" type="slidenum">
              <a:rPr lang="en-US" altLang="en-US" sz="1000"/>
              <a:t>123</a:t>
            </a:fld>
            <a:endParaRPr lang="en-US" altLang="en-US" sz="1000"/>
          </a:p>
        </p:txBody>
      </p:sp>
      <p:sp>
        <p:nvSpPr>
          <p:cNvPr id="26" name="Line 7">
            <a:extLst>
              <a:ext uri="{FF2B5EF4-FFF2-40B4-BE49-F238E27FC236}">
                <a16:creationId xmlns:a16="http://schemas.microsoft.com/office/drawing/2014/main" id="{9D96FEE0-9621-4B6B-8F3F-7BAB0CBD29D1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8985" y="4593258"/>
            <a:ext cx="890415" cy="38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8">
            <a:extLst>
              <a:ext uri="{FF2B5EF4-FFF2-40B4-BE49-F238E27FC236}">
                <a16:creationId xmlns:a16="http://schemas.microsoft.com/office/drawing/2014/main" id="{771D6EDE-CD91-4B6C-B640-9CFB828CE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780475"/>
            <a:ext cx="1422184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Acyclovir oral</a:t>
            </a: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341F0FB6-64E4-4F41-B1ED-7D662CAC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688" y="4603367"/>
            <a:ext cx="3032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^</a:t>
            </a: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AEA797C0-A8F9-4C96-825E-383C94203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35804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HEDS im Zusammenhang mit okulären 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30" name="Oval 10">
            <a:extLst>
              <a:ext uri="{FF2B5EF4-FFF2-40B4-BE49-F238E27FC236}">
                <a16:creationId xmlns:a16="http://schemas.microsoft.com/office/drawing/2014/main" id="{8A5AB4B7-FFC6-4378-BD8F-D1FB20702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82" y="3117785"/>
            <a:ext cx="1447800" cy="511175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>
            <a:extLst>
              <a:ext uri="{FF2B5EF4-FFF2-40B4-BE49-F238E27FC236}">
                <a16:creationId xmlns:a16="http://schemas.microsoft.com/office/drawing/2014/main" id="{09D5B44A-AC4B-4752-B2B9-1E69EDE51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1141" name="Rectangle 5">
            <a:extLst>
              <a:ext uri="{FF2B5EF4-FFF2-40B4-BE49-F238E27FC236}">
                <a16:creationId xmlns:a16="http://schemas.microsoft.com/office/drawing/2014/main" id="{9F925BE1-50C2-41CF-A543-B089616C5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1142" name="Rectangle 6">
            <a:extLst>
              <a:ext uri="{FF2B5EF4-FFF2-40B4-BE49-F238E27FC236}">
                <a16:creationId xmlns:a16="http://schemas.microsoft.com/office/drawing/2014/main" id="{2A7632A9-3D30-430F-8337-8C03E0558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1143" name="Rectangle 7">
            <a:extLst>
              <a:ext uri="{FF2B5EF4-FFF2-40B4-BE49-F238E27FC236}">
                <a16:creationId xmlns:a16="http://schemas.microsoft.com/office/drawing/2014/main" id="{DCF5F599-AAFE-4FE7-A974-2FAF91D2C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1144" name="Rectangle 8">
            <a:extLst>
              <a:ext uri="{FF2B5EF4-FFF2-40B4-BE49-F238E27FC236}">
                <a16:creationId xmlns:a16="http://schemas.microsoft.com/office/drawing/2014/main" id="{E8E6D8E4-0847-4DF9-841B-20F846B54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1151" name="Rectangle 2">
            <a:extLst>
              <a:ext uri="{FF2B5EF4-FFF2-40B4-BE49-F238E27FC236}">
                <a16:creationId xmlns:a16="http://schemas.microsoft.com/office/drawing/2014/main" id="{8DFAA768-6A95-4BB7-935B-B7C5F7C162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1152" name="Text Box 3">
            <a:extLst>
              <a:ext uri="{FF2B5EF4-FFF2-40B4-BE49-F238E27FC236}">
                <a16:creationId xmlns:a16="http://schemas.microsoft.com/office/drawing/2014/main" id="{3EA9B91E-34BE-427B-BFB1-D4D49D555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1153" name="Text Box 6">
            <a:extLst>
              <a:ext uri="{FF2B5EF4-FFF2-40B4-BE49-F238E27FC236}">
                <a16:creationId xmlns:a16="http://schemas.microsoft.com/office/drawing/2014/main" id="{AE44D6B1-A463-4CF8-83B4-6FFB7D01D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452813"/>
            <a:ext cx="6990503" cy="1323439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Neben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Bewertung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topischer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Steroide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untersuchte</a:t>
            </a:r>
            <a:r>
              <a:rPr lang="en-US" altLang="en-US" sz="1200" i="1" dirty="0">
                <a:solidFill>
                  <a:srgbClr val="0000FF"/>
                </a:solidFill>
              </a:rPr>
              <a:t> die HEDS </a:t>
            </a:r>
            <a:r>
              <a:rPr lang="en-US" altLang="en-US" sz="1200" i="1" dirty="0" err="1">
                <a:solidFill>
                  <a:srgbClr val="0000FF"/>
                </a:solidFill>
              </a:rPr>
              <a:t>auch</a:t>
            </a:r>
            <a:r>
              <a:rPr lang="en-US" altLang="en-US" sz="1200" i="1" dirty="0">
                <a:solidFill>
                  <a:srgbClr val="0000FF"/>
                </a:solidFill>
              </a:rPr>
              <a:t> die Rolle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von </a:t>
            </a:r>
            <a:r>
              <a:rPr lang="en-US" altLang="en-US" sz="1200" b="1" i="1" dirty="0" err="1"/>
              <a:t>oralem</a:t>
            </a:r>
            <a:r>
              <a:rPr lang="en-US" altLang="en-US" sz="1200" b="1" i="1" dirty="0"/>
              <a:t> Acyclovir </a:t>
            </a:r>
            <a:r>
              <a:rPr lang="en-US" altLang="en-US" sz="1200" i="1" dirty="0" err="1"/>
              <a:t>bei</a:t>
            </a:r>
            <a:r>
              <a:rPr lang="en-US" altLang="en-US" sz="1200" i="1" dirty="0"/>
              <a:t> der </a:t>
            </a:r>
            <a:r>
              <a:rPr lang="en-US" altLang="en-US" sz="1200" i="1" dirty="0" err="1"/>
              <a:t>Behandlung</a:t>
            </a:r>
            <a:r>
              <a:rPr lang="en-US" altLang="en-US" sz="1200" i="1" dirty="0"/>
              <a:t> der HSV-</a:t>
            </a:r>
            <a:r>
              <a:rPr lang="en-US" altLang="en-US" sz="1200" i="1" dirty="0" err="1"/>
              <a:t>bedingten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stromalen</a:t>
            </a:r>
            <a:r>
              <a:rPr lang="en-US" altLang="en-US" sz="1200" i="1" dirty="0"/>
              <a:t> Keratitis</a:t>
            </a:r>
            <a:r>
              <a:rPr lang="en-US" altLang="en-US" sz="1200" i="1" dirty="0">
                <a:solidFill>
                  <a:srgbClr val="0000FF"/>
                </a:solidFill>
              </a:rPr>
              <a:t>. Ein Teil der HEDS-Studie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placebokontrollierte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Untersuchung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diesem</a:t>
            </a:r>
            <a:r>
              <a:rPr lang="en-US" altLang="en-US" sz="1200" i="1" dirty="0">
                <a:solidFill>
                  <a:srgbClr val="0000FF"/>
                </a:solidFill>
              </a:rPr>
              <a:t> Thema. War es von </a:t>
            </a:r>
            <a:r>
              <a:rPr lang="en-US" altLang="en-US" sz="1200" i="1" dirty="0" err="1">
                <a:solidFill>
                  <a:srgbClr val="0000FF"/>
                </a:solidFill>
              </a:rPr>
              <a:t>Nutzen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CCFFCC"/>
                </a:solidFill>
              </a:rPr>
              <a:t>Nein</a:t>
            </a:r>
            <a:r>
              <a:rPr lang="en-US" altLang="en-US" sz="1200" dirty="0">
                <a:solidFill>
                  <a:srgbClr val="CCFFCC"/>
                </a:solidFill>
              </a:rPr>
              <a:t>. Bei </a:t>
            </a:r>
            <a:r>
              <a:rPr lang="en-US" altLang="en-US" sz="1200" dirty="0" err="1">
                <a:solidFill>
                  <a:srgbClr val="CCFFCC"/>
                </a:solidFill>
              </a:rPr>
              <a:t>Zugabe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zu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einer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Therapie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mit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topischen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Steroiden</a:t>
            </a:r>
            <a:r>
              <a:rPr lang="en-US" altLang="en-US" sz="1200" dirty="0">
                <a:solidFill>
                  <a:srgbClr val="CCFFCC"/>
                </a:solidFill>
              </a:rPr>
              <a:t> und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zeigte</a:t>
            </a:r>
            <a:r>
              <a:rPr lang="en-US" altLang="en-US" sz="1200" dirty="0">
                <a:solidFill>
                  <a:srgbClr val="CCFFCC"/>
                </a:solidFill>
              </a:rPr>
              <a:t> oral </a:t>
            </a:r>
            <a:r>
              <a:rPr lang="en-US" altLang="en-US" sz="1200" dirty="0" err="1">
                <a:solidFill>
                  <a:srgbClr val="CCFFCC"/>
                </a:solidFill>
              </a:rPr>
              <a:t>verabreichtes</a:t>
            </a:r>
            <a:r>
              <a:rPr lang="en-US" altLang="en-US" sz="1200" dirty="0">
                <a:solidFill>
                  <a:srgbClr val="CCFFCC"/>
                </a:solidFill>
              </a:rPr>
              <a:t> Acyclovir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CCFFCC"/>
                </a:solidFill>
              </a:rPr>
              <a:t>keinen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signifikanten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Nutzen</a:t>
            </a:r>
            <a:r>
              <a:rPr lang="en-US" altLang="en-US" sz="1200" dirty="0">
                <a:solidFill>
                  <a:srgbClr val="CCFFCC"/>
                </a:solidFill>
              </a:rPr>
              <a:t>, </a:t>
            </a:r>
            <a:r>
              <a:rPr lang="en-US" altLang="en-US" sz="1200" dirty="0" err="1">
                <a:solidFill>
                  <a:srgbClr val="CCFFCC"/>
                </a:solidFill>
              </a:rPr>
              <a:t>mit</a:t>
            </a:r>
            <a:r>
              <a:rPr lang="en-US" altLang="en-US" sz="1200" dirty="0">
                <a:solidFill>
                  <a:srgbClr val="CCFFCC"/>
                </a:solidFill>
              </a:rPr>
              <a:t> der </a:t>
            </a:r>
            <a:r>
              <a:rPr lang="en-US" altLang="en-US" sz="1200" dirty="0" err="1">
                <a:solidFill>
                  <a:srgbClr val="CCFFCC"/>
                </a:solidFill>
              </a:rPr>
              <a:t>möglichen</a:t>
            </a:r>
            <a:r>
              <a:rPr lang="en-US" altLang="en-US" sz="1200" dirty="0">
                <a:solidFill>
                  <a:srgbClr val="CCFFCC"/>
                </a:solidFill>
              </a:rPr>
              <a:t> </a:t>
            </a:r>
            <a:r>
              <a:rPr lang="en-US" altLang="en-US" sz="1200" dirty="0" err="1">
                <a:solidFill>
                  <a:srgbClr val="CCFFCC"/>
                </a:solidFill>
              </a:rPr>
              <a:t>Ausnahme</a:t>
            </a:r>
            <a:r>
              <a:rPr lang="en-US" altLang="en-US" sz="1200" dirty="0">
                <a:solidFill>
                  <a:srgbClr val="CCFFCC"/>
                </a:solidFill>
              </a:rPr>
              <a:t> von…</a:t>
            </a:r>
          </a:p>
        </p:txBody>
      </p:sp>
      <p:sp>
        <p:nvSpPr>
          <p:cNvPr id="91154" name="Slide Number Placeholder 1">
            <a:extLst>
              <a:ext uri="{FF2B5EF4-FFF2-40B4-BE49-F238E27FC236}">
                <a16:creationId xmlns:a16="http://schemas.microsoft.com/office/drawing/2014/main" id="{5FA28A13-5D7F-4789-B515-C405311C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74BE608-12CF-4B5E-A626-4C266BCA51FA}" type="slidenum">
              <a:rPr lang="en-US" altLang="en-US" sz="1000"/>
              <a:t>124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90CF3A38-4CAB-4113-876A-6DF845FE9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8B46FD5-EC74-40AC-86A7-15A2F132CEAA}"/>
              </a:ext>
            </a:extLst>
          </p:cNvPr>
          <p:cNvSpPr/>
          <p:nvPr/>
        </p:nvSpPr>
        <p:spPr>
          <a:xfrm>
            <a:off x="228600" y="2797175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Rectangle 4">
            <a:extLst>
              <a:ext uri="{FF2B5EF4-FFF2-40B4-BE49-F238E27FC236}">
                <a16:creationId xmlns:a16="http://schemas.microsoft.com/office/drawing/2014/main" id="{74334DB5-C722-41D2-91D9-FBDF2A678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6A465DCE-698E-410F-ACC6-C0AD1E247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2166" name="Rectangle 6">
            <a:extLst>
              <a:ext uri="{FF2B5EF4-FFF2-40B4-BE49-F238E27FC236}">
                <a16:creationId xmlns:a16="http://schemas.microsoft.com/office/drawing/2014/main" id="{37A016BC-7A47-4487-9A0B-59723AB37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2167" name="Rectangle 7">
            <a:extLst>
              <a:ext uri="{FF2B5EF4-FFF2-40B4-BE49-F238E27FC236}">
                <a16:creationId xmlns:a16="http://schemas.microsoft.com/office/drawing/2014/main" id="{306CD4DD-0242-4087-AAF0-4730385B3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2168" name="Rectangle 8">
            <a:extLst>
              <a:ext uri="{FF2B5EF4-FFF2-40B4-BE49-F238E27FC236}">
                <a16:creationId xmlns:a16="http://schemas.microsoft.com/office/drawing/2014/main" id="{286C149C-153B-48B6-80F5-AFFF08364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2175" name="Rectangle 2">
            <a:extLst>
              <a:ext uri="{FF2B5EF4-FFF2-40B4-BE49-F238E27FC236}">
                <a16:creationId xmlns:a16="http://schemas.microsoft.com/office/drawing/2014/main" id="{47DDBB70-C879-4A64-B296-7A64E57B1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2176" name="Text Box 3">
            <a:extLst>
              <a:ext uri="{FF2B5EF4-FFF2-40B4-BE49-F238E27FC236}">
                <a16:creationId xmlns:a16="http://schemas.microsoft.com/office/drawing/2014/main" id="{690839F4-2585-4C6A-A22F-1C129EA1E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2177" name="Text Box 4">
            <a:extLst>
              <a:ext uri="{FF2B5EF4-FFF2-40B4-BE49-F238E27FC236}">
                <a16:creationId xmlns:a16="http://schemas.microsoft.com/office/drawing/2014/main" id="{BC63AB15-AEB7-4E5D-ACAD-523FC6EA3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452813"/>
            <a:ext cx="6990503" cy="1323439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Neben der Bewertung topischer </a:t>
            </a:r>
            <a:r>
              <a:rPr lang="en-US" altLang="en-US" sz="1200" i="1" dirty="0" err="1">
                <a:solidFill>
                  <a:srgbClr val="0000FF"/>
                </a:solidFill>
              </a:rPr>
              <a:t>Steroide </a:t>
            </a:r>
            <a:r>
              <a:rPr lang="en-US" altLang="en-US" sz="1200" i="1" dirty="0">
                <a:solidFill>
                  <a:srgbClr val="0000FF"/>
                </a:solidFill>
              </a:rPr>
              <a:t>untersuchte </a:t>
            </a:r>
            <a:r>
              <a:rPr lang="en-US" altLang="en-US" sz="1200" i="1" dirty="0" err="1">
                <a:solidFill>
                  <a:srgbClr val="0000FF"/>
                </a:solidFill>
              </a:rPr>
              <a:t>die </a:t>
            </a:r>
            <a:r>
              <a:rPr lang="en-US" altLang="en-US" sz="1200" i="1" dirty="0">
                <a:solidFill>
                  <a:srgbClr val="0000FF"/>
                </a:solidFill>
              </a:rPr>
              <a:t>HEDS auch die Rolle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von </a:t>
            </a:r>
            <a:r>
              <a:rPr lang="en-US" altLang="en-US" sz="1200" b="1" i="1" dirty="0"/>
              <a:t>oralem Acyclovir </a:t>
            </a:r>
            <a:r>
              <a:rPr lang="en-US" altLang="en-US" sz="1200" i="1" dirty="0"/>
              <a:t>bei der Behandlung der HSV-</a:t>
            </a:r>
            <a:r>
              <a:rPr lang="en-US" altLang="en-US" sz="1200" i="1" dirty="0" err="1"/>
              <a:t>bedingten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stromalen</a:t>
            </a:r>
            <a:r>
              <a:rPr lang="en-US" altLang="en-US" sz="1200" i="1" dirty="0"/>
              <a:t> Keratitis</a:t>
            </a:r>
            <a:r>
              <a:rPr lang="en-US" altLang="en-US" sz="1200" i="1" dirty="0">
                <a:solidFill>
                  <a:srgbClr val="0000FF"/>
                </a:solidFill>
              </a:rPr>
              <a:t>. Ein Teil der HEDS-Studie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eine placebokontrollierte Untersuchung zu diesem Thema. War es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Nein</a:t>
            </a:r>
            <a:r>
              <a:rPr lang="en-US" altLang="en-US" sz="1200" dirty="0">
                <a:solidFill>
                  <a:srgbClr val="0000FF"/>
                </a:solidFill>
              </a:rPr>
              <a:t>. Bei Zugabe zu einer Therapie mit topischen Steroiden und </a:t>
            </a:r>
            <a:r>
              <a:rPr lang="en-US" altLang="en-US" sz="1200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dirty="0">
                <a:solidFill>
                  <a:srgbClr val="0000FF"/>
                </a:solidFill>
              </a:rPr>
              <a:t>zeigte oral verabreichtes Acyclovir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keinen Nutzen, mit der möglichen Ausnahme der  nekrotisierenden  Keratitis.</a:t>
            </a:r>
          </a:p>
        </p:txBody>
      </p:sp>
      <p:sp>
        <p:nvSpPr>
          <p:cNvPr id="92178" name="Slide Number Placeholder 1">
            <a:extLst>
              <a:ext uri="{FF2B5EF4-FFF2-40B4-BE49-F238E27FC236}">
                <a16:creationId xmlns:a16="http://schemas.microsoft.com/office/drawing/2014/main" id="{7C3E86A0-1AB8-41D6-8739-0D88AA93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8A2565D-453D-4A34-A9F9-F6290936E9BE}" type="slidenum">
              <a:rPr lang="en-US" altLang="en-US" sz="1000"/>
              <a:t>125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7B3CBDC7-129D-4D1E-B853-85EF3D18D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5AF8CD1-56DC-4C91-81E2-1174F1779470}"/>
              </a:ext>
            </a:extLst>
          </p:cNvPr>
          <p:cNvSpPr/>
          <p:nvPr/>
        </p:nvSpPr>
        <p:spPr>
          <a:xfrm>
            <a:off x="268941" y="2618523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495CB3-30CA-4078-9603-AB0C5FBE0827}"/>
              </a:ext>
            </a:extLst>
          </p:cNvPr>
          <p:cNvSpPr/>
          <p:nvPr/>
        </p:nvSpPr>
        <p:spPr>
          <a:xfrm>
            <a:off x="5573806" y="4572000"/>
            <a:ext cx="1143000" cy="456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Interstitiell</a:t>
            </a:r>
            <a:r>
              <a:rPr lang="en-US" sz="1200" dirty="0">
                <a:solidFill>
                  <a:schemeClr val="tx1"/>
                </a:solidFill>
              </a:rPr>
              <a:t> vs. nekrotisierende</a:t>
            </a:r>
          </a:p>
        </p:txBody>
      </p:sp>
    </p:spTree>
    <p:extLst>
      <p:ext uri="{BB962C8B-B14F-4D97-AF65-F5344CB8AC3E}">
        <p14:creationId xmlns:p14="http://schemas.microsoft.com/office/powerpoint/2010/main" val="10729763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Rectangle 4">
            <a:extLst>
              <a:ext uri="{FF2B5EF4-FFF2-40B4-BE49-F238E27FC236}">
                <a16:creationId xmlns:a16="http://schemas.microsoft.com/office/drawing/2014/main" id="{74334DB5-C722-41D2-91D9-FBDF2A678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6A465DCE-698E-410F-ACC6-C0AD1E247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2166" name="Rectangle 6">
            <a:extLst>
              <a:ext uri="{FF2B5EF4-FFF2-40B4-BE49-F238E27FC236}">
                <a16:creationId xmlns:a16="http://schemas.microsoft.com/office/drawing/2014/main" id="{37A016BC-7A47-4487-9A0B-59723AB37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2167" name="Rectangle 7">
            <a:extLst>
              <a:ext uri="{FF2B5EF4-FFF2-40B4-BE49-F238E27FC236}">
                <a16:creationId xmlns:a16="http://schemas.microsoft.com/office/drawing/2014/main" id="{306CD4DD-0242-4087-AAF0-4730385B3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2168" name="Rectangle 8">
            <a:extLst>
              <a:ext uri="{FF2B5EF4-FFF2-40B4-BE49-F238E27FC236}">
                <a16:creationId xmlns:a16="http://schemas.microsoft.com/office/drawing/2014/main" id="{286C149C-153B-48B6-80F5-AFFF08364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2175" name="Rectangle 2">
            <a:extLst>
              <a:ext uri="{FF2B5EF4-FFF2-40B4-BE49-F238E27FC236}">
                <a16:creationId xmlns:a16="http://schemas.microsoft.com/office/drawing/2014/main" id="{47DDBB70-C879-4A64-B296-7A64E57B1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2176" name="Text Box 3">
            <a:extLst>
              <a:ext uri="{FF2B5EF4-FFF2-40B4-BE49-F238E27FC236}">
                <a16:creationId xmlns:a16="http://schemas.microsoft.com/office/drawing/2014/main" id="{690839F4-2585-4C6A-A22F-1C129EA1E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2177" name="Text Box 4">
            <a:extLst>
              <a:ext uri="{FF2B5EF4-FFF2-40B4-BE49-F238E27FC236}">
                <a16:creationId xmlns:a16="http://schemas.microsoft.com/office/drawing/2014/main" id="{BC63AB15-AEB7-4E5D-ACAD-523FC6EA3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452813"/>
            <a:ext cx="6990503" cy="1133644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Neben der Bewertung topischer </a:t>
            </a:r>
            <a:r>
              <a:rPr lang="en-US" altLang="en-US" sz="1200" i="1" dirty="0" err="1">
                <a:solidFill>
                  <a:srgbClr val="0000FF"/>
                </a:solidFill>
              </a:rPr>
              <a:t>Steroide </a:t>
            </a:r>
            <a:r>
              <a:rPr lang="en-US" altLang="en-US" sz="1200" i="1" dirty="0">
                <a:solidFill>
                  <a:srgbClr val="0000FF"/>
                </a:solidFill>
              </a:rPr>
              <a:t>untersuchte </a:t>
            </a:r>
            <a:r>
              <a:rPr lang="en-US" altLang="en-US" sz="1200" i="1" dirty="0" err="1">
                <a:solidFill>
                  <a:srgbClr val="0000FF"/>
                </a:solidFill>
              </a:rPr>
              <a:t>die </a:t>
            </a:r>
            <a:r>
              <a:rPr lang="en-US" altLang="en-US" sz="1200" i="1" dirty="0">
                <a:solidFill>
                  <a:srgbClr val="0000FF"/>
                </a:solidFill>
              </a:rPr>
              <a:t>HEDS auch die Rolle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von </a:t>
            </a:r>
            <a:r>
              <a:rPr lang="en-US" altLang="en-US" sz="1200" b="1" i="1" dirty="0"/>
              <a:t>oralem Acyclovir </a:t>
            </a:r>
            <a:r>
              <a:rPr lang="en-US" altLang="en-US" sz="1200" i="1" dirty="0"/>
              <a:t>bei der Behandlung der HSV-</a:t>
            </a:r>
            <a:r>
              <a:rPr lang="en-US" altLang="en-US" sz="1200" i="1" dirty="0" err="1"/>
              <a:t>bedingten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stromalen</a:t>
            </a:r>
            <a:r>
              <a:rPr lang="en-US" altLang="en-US" sz="1200" i="1" dirty="0"/>
              <a:t> Keratitis</a:t>
            </a:r>
            <a:r>
              <a:rPr lang="en-US" altLang="en-US" sz="1200" i="1" dirty="0">
                <a:solidFill>
                  <a:srgbClr val="0000FF"/>
                </a:solidFill>
              </a:rPr>
              <a:t>. Ein Teil der HEDS-Studie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eine placebokontrollierte Untersuchung zu diesem Thema. War es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Nein</a:t>
            </a:r>
            <a:r>
              <a:rPr lang="en-US" altLang="en-US" sz="1200" dirty="0">
                <a:solidFill>
                  <a:srgbClr val="0000FF"/>
                </a:solidFill>
              </a:rPr>
              <a:t>. Bei Zugabe zu einer Therapie mit topischen Steroiden und </a:t>
            </a:r>
            <a:r>
              <a:rPr lang="en-US" altLang="en-US" sz="1200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dirty="0">
                <a:solidFill>
                  <a:srgbClr val="0000FF"/>
                </a:solidFill>
              </a:rPr>
              <a:t>zeigte orales Acyclovir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keinen Nutzen, mit der möglichen Ausnahme der  nekrotisierenden  Keratitis.</a:t>
            </a:r>
          </a:p>
        </p:txBody>
      </p:sp>
      <p:sp>
        <p:nvSpPr>
          <p:cNvPr id="92178" name="Slide Number Placeholder 1">
            <a:extLst>
              <a:ext uri="{FF2B5EF4-FFF2-40B4-BE49-F238E27FC236}">
                <a16:creationId xmlns:a16="http://schemas.microsoft.com/office/drawing/2014/main" id="{7C3E86A0-1AB8-41D6-8739-0D88AA93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8A2565D-453D-4A34-A9F9-F6290936E9BE}" type="slidenum">
              <a:rPr lang="en-US" altLang="en-US" sz="1000"/>
              <a:t>126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7B3CBDC7-129D-4D1E-B853-85EF3D18D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5AF8CD1-56DC-4C91-81E2-1174F1779470}"/>
              </a:ext>
            </a:extLst>
          </p:cNvPr>
          <p:cNvSpPr/>
          <p:nvPr/>
        </p:nvSpPr>
        <p:spPr>
          <a:xfrm>
            <a:off x="228600" y="2768600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9338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Rectangle 4">
            <a:extLst>
              <a:ext uri="{FF2B5EF4-FFF2-40B4-BE49-F238E27FC236}">
                <a16:creationId xmlns:a16="http://schemas.microsoft.com/office/drawing/2014/main" id="{7E75D2C1-E6CE-437B-8906-041C70F41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457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4213" name="Rectangle 5">
            <a:extLst>
              <a:ext uri="{FF2B5EF4-FFF2-40B4-BE49-F238E27FC236}">
                <a16:creationId xmlns:a16="http://schemas.microsoft.com/office/drawing/2014/main" id="{2C499C64-D65D-4290-B439-7149C3043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14800"/>
            <a:ext cx="533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4214" name="Rectangle 6">
            <a:extLst>
              <a:ext uri="{FF2B5EF4-FFF2-40B4-BE49-F238E27FC236}">
                <a16:creationId xmlns:a16="http://schemas.microsoft.com/office/drawing/2014/main" id="{6DA152C1-A8A2-4049-82DF-C4EAEA5A0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4215" name="Rectangle 7">
            <a:extLst>
              <a:ext uri="{FF2B5EF4-FFF2-40B4-BE49-F238E27FC236}">
                <a16:creationId xmlns:a16="http://schemas.microsoft.com/office/drawing/2014/main" id="{EF124228-A519-40E5-BD3D-DC481489B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343400"/>
            <a:ext cx="16002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4216" name="Rectangle 8">
            <a:extLst>
              <a:ext uri="{FF2B5EF4-FFF2-40B4-BE49-F238E27FC236}">
                <a16:creationId xmlns:a16="http://schemas.microsoft.com/office/drawing/2014/main" id="{A4DB3396-5CF0-419F-8DB8-FA3DFD2FC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4223" name="Rectangle 2">
            <a:extLst>
              <a:ext uri="{FF2B5EF4-FFF2-40B4-BE49-F238E27FC236}">
                <a16:creationId xmlns:a16="http://schemas.microsoft.com/office/drawing/2014/main" id="{79D2885F-951C-46F2-8BCF-F93A11061E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4224" name="Text Box 3">
            <a:extLst>
              <a:ext uri="{FF2B5EF4-FFF2-40B4-BE49-F238E27FC236}">
                <a16:creationId xmlns:a16="http://schemas.microsoft.com/office/drawing/2014/main" id="{FF35C6F8-9A66-499F-A9BF-DC07DBF34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 </a:t>
            </a:r>
            <a:r>
              <a:rPr lang="en-US" altLang="en-US" sz="1200" b="1" i="1" dirty="0">
                <a:solidFill>
                  <a:srgbClr val="B2B2B2"/>
                </a:solidFill>
              </a:rPr>
              <a:t>Geschwür </a:t>
            </a:r>
            <a:r>
              <a:rPr lang="en-US" altLang="en-US" sz="1200" dirty="0">
                <a:solidFill>
                  <a:srgbClr val="B2B2B2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4225" name="Text Box 4">
            <a:extLst>
              <a:ext uri="{FF2B5EF4-FFF2-40B4-BE49-F238E27FC236}">
                <a16:creationId xmlns:a16="http://schemas.microsoft.com/office/drawing/2014/main" id="{44A75926-4630-4DFF-8414-4EC18235D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452813"/>
            <a:ext cx="6990503" cy="1133644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Neben der Bewertung topischer </a:t>
            </a:r>
            <a:r>
              <a:rPr lang="en-US" altLang="en-US" sz="1200" i="1" dirty="0" err="1">
                <a:solidFill>
                  <a:srgbClr val="B2B2B2"/>
                </a:solidFill>
              </a:rPr>
              <a:t>Steroide </a:t>
            </a:r>
            <a:r>
              <a:rPr lang="en-US" altLang="en-US" sz="1200" i="1" dirty="0">
                <a:solidFill>
                  <a:srgbClr val="B2B2B2"/>
                </a:solidFill>
              </a:rPr>
              <a:t>untersuchte </a:t>
            </a:r>
            <a:r>
              <a:rPr lang="en-US" altLang="en-US" sz="1200" i="1" dirty="0" err="1">
                <a:solidFill>
                  <a:srgbClr val="B2B2B2"/>
                </a:solidFill>
              </a:rPr>
              <a:t>die </a:t>
            </a:r>
            <a:r>
              <a:rPr lang="en-US" altLang="en-US" sz="1200" i="1" dirty="0">
                <a:solidFill>
                  <a:srgbClr val="B2B2B2"/>
                </a:solidFill>
              </a:rPr>
              <a:t>HEDS auch die Rolle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von </a:t>
            </a:r>
            <a:r>
              <a:rPr lang="en-US" altLang="en-US" sz="1200" b="1" i="1" dirty="0">
                <a:solidFill>
                  <a:srgbClr val="B2B2B2"/>
                </a:solidFill>
              </a:rPr>
              <a:t>oralem Acyclovir </a:t>
            </a:r>
            <a:r>
              <a:rPr lang="en-US" altLang="en-US" sz="1200" i="1" dirty="0">
                <a:solidFill>
                  <a:srgbClr val="B2B2B2"/>
                </a:solidFill>
              </a:rPr>
              <a:t>bei der Behandlung der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i="1" dirty="0">
                <a:solidFill>
                  <a:srgbClr val="B2B2B2"/>
                </a:solidFill>
              </a:rPr>
              <a:t> Keratitis. Ein Teil der HEDS-Studie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war eine placebokontrollierte Untersuchung zu diesem Thema. War es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Nein</a:t>
            </a:r>
            <a:r>
              <a:rPr lang="en-US" altLang="en-US" sz="1200" dirty="0">
                <a:solidFill>
                  <a:srgbClr val="B2B2B2"/>
                </a:solidFill>
              </a:rPr>
              <a:t>. Bei Zugabe zu einer Therapie mit topischen Steroiden und </a:t>
            </a:r>
            <a:r>
              <a:rPr lang="en-US" altLang="en-US" sz="1200" dirty="0" err="1">
                <a:solidFill>
                  <a:srgbClr val="B2B2B2"/>
                </a:solidFill>
              </a:rPr>
              <a:t>Viroptic </a:t>
            </a:r>
            <a:r>
              <a:rPr lang="en-US" altLang="en-US" sz="1200" dirty="0">
                <a:solidFill>
                  <a:srgbClr val="B2B2B2"/>
                </a:solidFill>
              </a:rPr>
              <a:t>zeigte orales Acyclovir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keinen Nutzen, mit der </a:t>
            </a:r>
            <a:r>
              <a:rPr lang="en-US" altLang="en-US" sz="1200" b="1" u="sng" dirty="0">
                <a:solidFill>
                  <a:srgbClr val="0000FF"/>
                </a:solidFill>
              </a:rPr>
              <a:t>möglichen </a:t>
            </a:r>
            <a:r>
              <a:rPr lang="en-US" altLang="en-US" sz="1200" dirty="0">
                <a:solidFill>
                  <a:srgbClr val="0000FF"/>
                </a:solidFill>
              </a:rPr>
              <a:t>Ausnahme der  nekrotisierenden  Keratitis</a:t>
            </a:r>
            <a:r>
              <a:rPr lang="en-US" altLang="en-US" sz="12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94226" name="Text Box 5">
            <a:extLst>
              <a:ext uri="{FF2B5EF4-FFF2-40B4-BE49-F238E27FC236}">
                <a16:creationId xmlns:a16="http://schemas.microsoft.com/office/drawing/2014/main" id="{128792F5-7A66-4593-B829-1D3219CBD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913" y="5475982"/>
            <a:ext cx="5820999" cy="107721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„Möglich“? Was soll das heißen? War oral verabreichtes Acyclovir bei HSV-bedingter nekrotisierender Stromakeratitis von Nutzen oder nicht?</a:t>
            </a: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Unklar. Die HEDS-Daten deuteten auf eine vorteilhafte Wirkung hin, aber die Fallzahl war zu gering, um statistische Signifikanz zu erreichen.</a:t>
            </a:r>
          </a:p>
        </p:txBody>
      </p:sp>
      <p:sp>
        <p:nvSpPr>
          <p:cNvPr id="94228" name="Line 7">
            <a:extLst>
              <a:ext uri="{FF2B5EF4-FFF2-40B4-BE49-F238E27FC236}">
                <a16:creationId xmlns:a16="http://schemas.microsoft.com/office/drawing/2014/main" id="{F3D48F2D-11C3-474B-AA1C-182940A1B7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48200" y="4711044"/>
            <a:ext cx="609600" cy="69915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9" name="Slide Number Placeholder 1">
            <a:extLst>
              <a:ext uri="{FF2B5EF4-FFF2-40B4-BE49-F238E27FC236}">
                <a16:creationId xmlns:a16="http://schemas.microsoft.com/office/drawing/2014/main" id="{F5DD83CE-AC6C-4D5D-A7E6-48CC07B13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9A8797F-9E8F-41BE-BE65-9451FE4468DB}" type="slidenum">
              <a:rPr lang="en-US" altLang="en-US" sz="1000"/>
              <a:t>127</a:t>
            </a:fld>
            <a:endParaRPr lang="en-US" altLang="en-US" sz="1000"/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5FFB1571-54E4-4DAE-844D-D7397F6BF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7D6A495-F1E6-4AED-A9F8-74EECA38FDED}"/>
              </a:ext>
            </a:extLst>
          </p:cNvPr>
          <p:cNvSpPr/>
          <p:nvPr/>
        </p:nvSpPr>
        <p:spPr>
          <a:xfrm>
            <a:off x="242047" y="2667000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4" name="Rectangle 6">
            <a:extLst>
              <a:ext uri="{FF2B5EF4-FFF2-40B4-BE49-F238E27FC236}">
                <a16:creationId xmlns:a16="http://schemas.microsoft.com/office/drawing/2014/main" id="{6DA152C1-A8A2-4049-82DF-C4EAEA5A0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4216" name="Rectangle 8">
            <a:extLst>
              <a:ext uri="{FF2B5EF4-FFF2-40B4-BE49-F238E27FC236}">
                <a16:creationId xmlns:a16="http://schemas.microsoft.com/office/drawing/2014/main" id="{A4DB3396-5CF0-419F-8DB8-FA3DFD2FC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94223" name="Rectangle 2">
            <a:extLst>
              <a:ext uri="{FF2B5EF4-FFF2-40B4-BE49-F238E27FC236}">
                <a16:creationId xmlns:a16="http://schemas.microsoft.com/office/drawing/2014/main" id="{79D2885F-951C-46F2-8BCF-F93A11061E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4224" name="Text Box 3">
            <a:extLst>
              <a:ext uri="{FF2B5EF4-FFF2-40B4-BE49-F238E27FC236}">
                <a16:creationId xmlns:a16="http://schemas.microsoft.com/office/drawing/2014/main" id="{FF35C6F8-9A66-499F-A9BF-DC07DBF34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    </a:t>
            </a:r>
            <a:r>
              <a:rPr lang="en-US" altLang="en-US" sz="1200" b="1" i="1" dirty="0">
                <a:solidFill>
                  <a:srgbClr val="0000FF"/>
                </a:solidFill>
              </a:rPr>
              <a:t>--Nekrotisierend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 </a:t>
            </a:r>
            <a:r>
              <a:rPr lang="en-US" altLang="en-US" sz="1200" b="1" i="1" dirty="0">
                <a:solidFill>
                  <a:srgbClr val="B2B2B2"/>
                </a:solidFill>
              </a:rPr>
              <a:t>Geschwür </a:t>
            </a:r>
            <a:r>
              <a:rPr lang="en-US" altLang="en-US" sz="1200" dirty="0">
                <a:solidFill>
                  <a:srgbClr val="B2B2B2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4225" name="Text Box 4">
            <a:extLst>
              <a:ext uri="{FF2B5EF4-FFF2-40B4-BE49-F238E27FC236}">
                <a16:creationId xmlns:a16="http://schemas.microsoft.com/office/drawing/2014/main" id="{44A75926-4630-4DFF-8414-4EC18235D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452813"/>
            <a:ext cx="6990503" cy="1133644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Neben der Bewertung topischer </a:t>
            </a:r>
            <a:r>
              <a:rPr lang="en-US" altLang="en-US" sz="1200" i="1" dirty="0" err="1">
                <a:solidFill>
                  <a:srgbClr val="B2B2B2"/>
                </a:solidFill>
              </a:rPr>
              <a:t>Steroide </a:t>
            </a:r>
            <a:r>
              <a:rPr lang="en-US" altLang="en-US" sz="1200" i="1" dirty="0">
                <a:solidFill>
                  <a:srgbClr val="B2B2B2"/>
                </a:solidFill>
              </a:rPr>
              <a:t>untersuchte </a:t>
            </a:r>
            <a:r>
              <a:rPr lang="en-US" altLang="en-US" sz="1200" i="1" dirty="0" err="1">
                <a:solidFill>
                  <a:srgbClr val="B2B2B2"/>
                </a:solidFill>
              </a:rPr>
              <a:t>die </a:t>
            </a:r>
            <a:r>
              <a:rPr lang="en-US" altLang="en-US" sz="1200" i="1" dirty="0">
                <a:solidFill>
                  <a:srgbClr val="B2B2B2"/>
                </a:solidFill>
              </a:rPr>
              <a:t>HEDS auch die Rolle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von </a:t>
            </a:r>
            <a:r>
              <a:rPr lang="en-US" altLang="en-US" sz="1200" b="1" i="1" dirty="0">
                <a:solidFill>
                  <a:srgbClr val="B2B2B2"/>
                </a:solidFill>
              </a:rPr>
              <a:t>oralem Acyclovir </a:t>
            </a:r>
            <a:r>
              <a:rPr lang="en-US" altLang="en-US" sz="1200" i="1" dirty="0">
                <a:solidFill>
                  <a:srgbClr val="B2B2B2"/>
                </a:solidFill>
              </a:rPr>
              <a:t>bei der Behandlung der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bedingten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stromalen</a:t>
            </a:r>
            <a:r>
              <a:rPr lang="en-US" altLang="en-US" sz="1200" i="1" dirty="0">
                <a:solidFill>
                  <a:srgbClr val="B2B2B2"/>
                </a:solidFill>
              </a:rPr>
              <a:t> Keratitis. Ein Teil der HEDS-Studie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war eine placebokontrollierte Untersuchung zu diesem Thema. War es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Nein</a:t>
            </a:r>
            <a:r>
              <a:rPr lang="en-US" altLang="en-US" sz="1200" dirty="0">
                <a:solidFill>
                  <a:srgbClr val="B2B2B2"/>
                </a:solidFill>
              </a:rPr>
              <a:t>. Bei Zugabe zu einer Therapie mit topischen Steroiden und </a:t>
            </a:r>
            <a:r>
              <a:rPr lang="en-US" altLang="en-US" sz="1200" dirty="0" err="1">
                <a:solidFill>
                  <a:srgbClr val="B2B2B2"/>
                </a:solidFill>
              </a:rPr>
              <a:t>Viroptic </a:t>
            </a:r>
            <a:r>
              <a:rPr lang="en-US" altLang="en-US" sz="1200" dirty="0">
                <a:solidFill>
                  <a:srgbClr val="B2B2B2"/>
                </a:solidFill>
              </a:rPr>
              <a:t>zeigte orales Acyclovir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keinen Nutzen, mit der </a:t>
            </a:r>
            <a:r>
              <a:rPr lang="en-US" altLang="en-US" sz="1200" b="1" u="sng" dirty="0">
                <a:solidFill>
                  <a:srgbClr val="0000FF"/>
                </a:solidFill>
              </a:rPr>
              <a:t>möglichen </a:t>
            </a:r>
            <a:r>
              <a:rPr lang="en-US" altLang="en-US" sz="1200" dirty="0">
                <a:solidFill>
                  <a:srgbClr val="0000FF"/>
                </a:solidFill>
              </a:rPr>
              <a:t>Ausnahme der  nekrotisierenden  Keratitis</a:t>
            </a:r>
            <a:r>
              <a:rPr lang="en-US" altLang="en-US" sz="12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94226" name="Text Box 5">
            <a:extLst>
              <a:ext uri="{FF2B5EF4-FFF2-40B4-BE49-F238E27FC236}">
                <a16:creationId xmlns:a16="http://schemas.microsoft.com/office/drawing/2014/main" id="{128792F5-7A66-4593-B829-1D3219CBD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913" y="5475982"/>
            <a:ext cx="5820999" cy="107721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„Möglich“? Was soll das heißen? War oral verabreichtes Acyclovir bei HSV-bedingter nekrotisierender Stromakeratitis von Nutzen oder nicht?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Unklar. Die HEDS-Daten deuteten auf eine vorteilhafte Wirkung hin, aber die Fallzahl war zu gering, um statistische Signifikanz zu erreichen.</a:t>
            </a:r>
          </a:p>
        </p:txBody>
      </p:sp>
      <p:sp>
        <p:nvSpPr>
          <p:cNvPr id="94229" name="Slide Number Placeholder 1">
            <a:extLst>
              <a:ext uri="{FF2B5EF4-FFF2-40B4-BE49-F238E27FC236}">
                <a16:creationId xmlns:a16="http://schemas.microsoft.com/office/drawing/2014/main" id="{F5DD83CE-AC6C-4D5D-A7E6-48CC07B13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9A8797F-9E8F-41BE-BE65-9451FE4468DB}" type="slidenum">
              <a:rPr lang="en-US" altLang="en-US" sz="1000"/>
              <a:t>128</a:t>
            </a:fld>
            <a:endParaRPr lang="en-US" altLang="en-US" sz="1000"/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5FFB1571-54E4-4DAE-844D-D7397F6BF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7D6A495-F1E6-4AED-A9F8-74EECA38FDED}"/>
              </a:ext>
            </a:extLst>
          </p:cNvPr>
          <p:cNvSpPr/>
          <p:nvPr/>
        </p:nvSpPr>
        <p:spPr>
          <a:xfrm>
            <a:off x="228600" y="2568575"/>
            <a:ext cx="1752600" cy="1041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1177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5" name="Rectangle 4">
            <a:extLst>
              <a:ext uri="{FF2B5EF4-FFF2-40B4-BE49-F238E27FC236}">
                <a16:creationId xmlns:a16="http://schemas.microsoft.com/office/drawing/2014/main" id="{8BB9D962-F337-4130-8E35-F98CD868C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876800"/>
            <a:ext cx="3429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96271" name="Rectangle 2">
            <a:extLst>
              <a:ext uri="{FF2B5EF4-FFF2-40B4-BE49-F238E27FC236}">
                <a16:creationId xmlns:a16="http://schemas.microsoft.com/office/drawing/2014/main" id="{68EC03FE-837D-4DD8-B76D-FC75C619D8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6272" name="Text Box 3">
            <a:extLst>
              <a:ext uri="{FF2B5EF4-FFF2-40B4-BE49-F238E27FC236}">
                <a16:creationId xmlns:a16="http://schemas.microsoft.com/office/drawing/2014/main" id="{562228DB-8215-48CA-8EA4-8885D57F5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394" y="1341870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6273" name="Text Box 4">
            <a:extLst>
              <a:ext uri="{FF2B5EF4-FFF2-40B4-BE49-F238E27FC236}">
                <a16:creationId xmlns:a16="http://schemas.microsoft.com/office/drawing/2014/main" id="{AFC6668C-99FC-4E55-9F24-974EC23CC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776053"/>
            <a:ext cx="7162800" cy="1077218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Rolle spielen laut HEDS antivirale Medikamente bei der Behandlung von HSV-assoziierter </a:t>
            </a:r>
            <a:r>
              <a:rPr lang="en-US" altLang="en-US" sz="1200" i="1" dirty="0" err="1">
                <a:solidFill>
                  <a:srgbClr val="0000FF"/>
                </a:solidFill>
              </a:rPr>
              <a:t>Endotheliitis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600" i="1" dirty="0">
              <a:solidFill>
                <a:srgbClr val="FF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CFF"/>
                </a:solidFill>
              </a:rPr>
              <a:t>Dies ist umstritten. Eine Subgruppenanalyse wurde nicht durchgeführt, doch viele Forscher waren der Ansicht, dass die antiviralen Medikamente nicht nur prophylaktisch, sondern auch im therapeutischen Sinne nützlich seien</a:t>
            </a:r>
          </a:p>
        </p:txBody>
      </p:sp>
      <p:sp>
        <p:nvSpPr>
          <p:cNvPr id="96274" name="Slide Number Placeholder 1">
            <a:extLst>
              <a:ext uri="{FF2B5EF4-FFF2-40B4-BE49-F238E27FC236}">
                <a16:creationId xmlns:a16="http://schemas.microsoft.com/office/drawing/2014/main" id="{C8F3FAEA-400A-4229-9D0F-DC78B206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A8A67C0-547E-447C-BD0C-C5103313D70B}" type="slidenum">
              <a:rPr lang="en-US" altLang="en-US" sz="1000"/>
              <a:t>129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5633937B-E56E-428E-A723-FBE371C35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F99F758-D3CB-4CCB-9589-CE6ED78F13D5}"/>
              </a:ext>
            </a:extLst>
          </p:cNvPr>
          <p:cNvSpPr/>
          <p:nvPr/>
        </p:nvSpPr>
        <p:spPr>
          <a:xfrm>
            <a:off x="152400" y="3216275"/>
            <a:ext cx="1752600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/>
                </a:solidFill>
              </a:rPr>
              <a:t>einseitige Blepharokonjunktivitis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--Manifestiert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141DF7-44BA-4014-A388-B1360DD968DB}"/>
              </a:ext>
            </a:extLst>
          </p:cNvPr>
          <p:cNvSpPr txBox="1"/>
          <p:nvPr/>
        </p:nvSpPr>
        <p:spPr>
          <a:xfrm>
            <a:off x="228600" y="2954268"/>
            <a:ext cx="822960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Bedeutet „Rezidiv“, dass sich der </a:t>
            </a:r>
            <a:r>
              <a:rPr lang="en-US" sz="1200" i="1" dirty="0" err="1">
                <a:solidFill>
                  <a:srgbClr val="0000FF"/>
                </a:solidFill>
              </a:rPr>
              <a:t>Patient </a:t>
            </a:r>
            <a:r>
              <a:rPr lang="en-US" sz="1200" i="1" dirty="0">
                <a:solidFill>
                  <a:srgbClr val="0000FF"/>
                </a:solidFill>
              </a:rPr>
              <a:t>erneut infiziert?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929AECB-8A1F-409B-A92E-FE9C73B488CD}"/>
              </a:ext>
            </a:extLst>
          </p:cNvPr>
          <p:cNvSpPr/>
          <p:nvPr/>
        </p:nvSpPr>
        <p:spPr>
          <a:xfrm>
            <a:off x="152400" y="1981200"/>
            <a:ext cx="15240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EE76D61-3515-4167-8DC8-AFC8CCB8DF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251785671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5" name="Rectangle 4">
            <a:extLst>
              <a:ext uri="{FF2B5EF4-FFF2-40B4-BE49-F238E27FC236}">
                <a16:creationId xmlns:a16="http://schemas.microsoft.com/office/drawing/2014/main" id="{8BB9D962-F337-4130-8E35-F98CD868C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876800"/>
            <a:ext cx="3429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96266" name="Rectangle 5">
            <a:extLst>
              <a:ext uri="{FF2B5EF4-FFF2-40B4-BE49-F238E27FC236}">
                <a16:creationId xmlns:a16="http://schemas.microsoft.com/office/drawing/2014/main" id="{1C5A91F2-97D1-4892-B913-204B2890B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105400"/>
            <a:ext cx="3200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/>
          </a:p>
        </p:txBody>
      </p:sp>
      <p:sp>
        <p:nvSpPr>
          <p:cNvPr id="96267" name="Rectangle 6">
            <a:extLst>
              <a:ext uri="{FF2B5EF4-FFF2-40B4-BE49-F238E27FC236}">
                <a16:creationId xmlns:a16="http://schemas.microsoft.com/office/drawing/2014/main" id="{B9ECD30B-8A86-4161-AADC-41FFB1A62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638800"/>
            <a:ext cx="21336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/>
          </a:p>
        </p:txBody>
      </p:sp>
      <p:sp>
        <p:nvSpPr>
          <p:cNvPr id="96271" name="Rectangle 2">
            <a:extLst>
              <a:ext uri="{FF2B5EF4-FFF2-40B4-BE49-F238E27FC236}">
                <a16:creationId xmlns:a16="http://schemas.microsoft.com/office/drawing/2014/main" id="{68EC03FE-837D-4DD8-B76D-FC75C619D8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6272" name="Text Box 3">
            <a:extLst>
              <a:ext uri="{FF2B5EF4-FFF2-40B4-BE49-F238E27FC236}">
                <a16:creationId xmlns:a16="http://schemas.microsoft.com/office/drawing/2014/main" id="{562228DB-8215-48CA-8EA4-8885D57F5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Ähnlich wie die primäre Erkrankung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6273" name="Text Box 4">
            <a:extLst>
              <a:ext uri="{FF2B5EF4-FFF2-40B4-BE49-F238E27FC236}">
                <a16:creationId xmlns:a16="http://schemas.microsoft.com/office/drawing/2014/main" id="{AFC6668C-99FC-4E55-9F24-974EC23CC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776053"/>
            <a:ext cx="7162800" cy="1077218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Rolle spielen laut HEDS antivirale Medikamente bei der Behandlung von HSV-assoziierter </a:t>
            </a:r>
            <a:r>
              <a:rPr lang="en-US" altLang="en-US" sz="1200" i="1" dirty="0" err="1">
                <a:solidFill>
                  <a:srgbClr val="0000FF"/>
                </a:solidFill>
              </a:rPr>
              <a:t>Endotheliitis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Dies ist umstritten. Eine Subgruppenanalyse wurde nicht durchgeführt, doch viele Forscher waren der Ansicht, dass die antiviralen Medikamente nicht nur prophylaktisch, sondern auch therapeutisch sinnvoll seien</a:t>
            </a:r>
          </a:p>
        </p:txBody>
      </p:sp>
      <p:sp>
        <p:nvSpPr>
          <p:cNvPr id="96274" name="Slide Number Placeholder 1">
            <a:extLst>
              <a:ext uri="{FF2B5EF4-FFF2-40B4-BE49-F238E27FC236}">
                <a16:creationId xmlns:a16="http://schemas.microsoft.com/office/drawing/2014/main" id="{C8F3FAEA-400A-4229-9D0F-DC78B206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A8A67C0-547E-447C-BD0C-C5103313D70B}" type="slidenum">
              <a:rPr lang="en-US" altLang="en-US" sz="1000"/>
              <a:t>130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5633937B-E56E-428E-A723-FBE371C35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F99F758-D3CB-4CCB-9589-CE6ED78F13D5}"/>
              </a:ext>
            </a:extLst>
          </p:cNvPr>
          <p:cNvSpPr/>
          <p:nvPr/>
        </p:nvSpPr>
        <p:spPr>
          <a:xfrm>
            <a:off x="4482" y="3254375"/>
            <a:ext cx="1752600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0474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95" name="Rectangle 2">
            <a:extLst>
              <a:ext uri="{FF2B5EF4-FFF2-40B4-BE49-F238E27FC236}">
                <a16:creationId xmlns:a16="http://schemas.microsoft.com/office/drawing/2014/main" id="{194A39EE-F053-43B4-AFFF-6D2CD10295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7296" name="Text Box 3">
            <a:extLst>
              <a:ext uri="{FF2B5EF4-FFF2-40B4-BE49-F238E27FC236}">
                <a16:creationId xmlns:a16="http://schemas.microsoft.com/office/drawing/2014/main" id="{2AF5FA69-B577-4CA5-B1F1-FA1BA9982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rgbClr val="B2B2B2"/>
                </a:solidFill>
              </a:rPr>
              <a:t>(auch </a:t>
            </a:r>
            <a:r>
              <a:rPr lang="en-US" altLang="en-US" sz="1200" dirty="0" err="1">
                <a:solidFill>
                  <a:srgbClr val="B2B2B2"/>
                </a:solidFill>
              </a:rPr>
              <a:t>bekannt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als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disciforme</a:t>
            </a:r>
            <a:r>
              <a:rPr lang="en-US" altLang="en-US" sz="1200" dirty="0">
                <a:solidFill>
                  <a:srgbClr val="B2B2B2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b="1" i="1" dirty="0">
                <a:solidFill>
                  <a:srgbClr val="0000FF"/>
                </a:solidFill>
              </a:rPr>
              <a:t>Iridozyklitis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7297" name="Text Box 5">
            <a:extLst>
              <a:ext uri="{FF2B5EF4-FFF2-40B4-BE49-F238E27FC236}">
                <a16:creationId xmlns:a16="http://schemas.microsoft.com/office/drawing/2014/main" id="{73CE1912-721C-4BE1-9E74-138BEB738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781425"/>
            <a:ext cx="6837898" cy="206210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Die HEDS untersuchte zudem die Rolle von </a:t>
            </a:r>
            <a:r>
              <a:rPr lang="en-US" altLang="en-US" sz="1200" b="1" i="1"/>
              <a:t>oralem Acyclovir </a:t>
            </a:r>
            <a:r>
              <a:rPr lang="en-US" altLang="en-US" sz="1200" i="1"/>
              <a:t>bei der HSV-Iridozyklitis</a:t>
            </a:r>
            <a:r>
              <a:rPr lang="en-US" altLang="en-US" sz="1200" i="1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in Kombination mit topischen Steroiden. Ein Teil der HEDS-Studie war eine placebokontrollierte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kontrollierte Untersuchung dieses Themas. War es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CCFFCC"/>
                </a:solidFill>
              </a:rPr>
              <a:t>Unklar. In den Daten wurde ein positiver Trend festgestellt, doch war die Fallzahl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CCFFCC"/>
                </a:solidFill>
              </a:rPr>
              <a:t>war zu gering, um statistische Signifikanz zu erreichen.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CCFFCC"/>
                </a:solidFill>
              </a:rPr>
              <a:t>Sollte oral verabreichtes Acyclovir bei HSV-bedingter Iridozyklitis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CCFFCC"/>
                </a:solidFill>
              </a:rPr>
              <a:t>Die meisten Experten sagen ja</a:t>
            </a:r>
          </a:p>
        </p:txBody>
      </p:sp>
      <p:sp>
        <p:nvSpPr>
          <p:cNvPr id="97298" name="Slide Number Placeholder 1">
            <a:extLst>
              <a:ext uri="{FF2B5EF4-FFF2-40B4-BE49-F238E27FC236}">
                <a16:creationId xmlns:a16="http://schemas.microsoft.com/office/drawing/2014/main" id="{F1566243-C406-451E-9D87-B6C791683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27E3A67-41BB-4649-BBDD-EFE2B189661C}" type="slidenum">
              <a:rPr lang="en-US" altLang="en-US" sz="1000"/>
              <a:t>131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80D9260E-70CF-4388-97E1-E8A28884E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C4159FE-8B72-4C7C-86CC-2901A9328430}"/>
              </a:ext>
            </a:extLst>
          </p:cNvPr>
          <p:cNvSpPr/>
          <p:nvPr/>
        </p:nvSpPr>
        <p:spPr>
          <a:xfrm>
            <a:off x="152400" y="3447522"/>
            <a:ext cx="1752600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9" name="Rectangle 2">
            <a:extLst>
              <a:ext uri="{FF2B5EF4-FFF2-40B4-BE49-F238E27FC236}">
                <a16:creationId xmlns:a16="http://schemas.microsoft.com/office/drawing/2014/main" id="{D2B069E7-4462-4F2B-988A-724CFD6B8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8320" name="Text Box 3">
            <a:extLst>
              <a:ext uri="{FF2B5EF4-FFF2-40B4-BE49-F238E27FC236}">
                <a16:creationId xmlns:a16="http://schemas.microsoft.com/office/drawing/2014/main" id="{D4019380-5F16-47A6-9B84-4FB6EB422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rgbClr val="B2B2B2"/>
                </a:solidFill>
              </a:rPr>
              <a:t>(auch </a:t>
            </a:r>
            <a:r>
              <a:rPr lang="en-US" altLang="en-US" sz="1200" dirty="0" err="1">
                <a:solidFill>
                  <a:srgbClr val="B2B2B2"/>
                </a:solidFill>
              </a:rPr>
              <a:t>bekannt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als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disciforme</a:t>
            </a:r>
            <a:r>
              <a:rPr lang="en-US" altLang="en-US" sz="1200" dirty="0">
                <a:solidFill>
                  <a:srgbClr val="B2B2B2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b="1" i="1" dirty="0">
                <a:solidFill>
                  <a:srgbClr val="0000FF"/>
                </a:solidFill>
              </a:rPr>
              <a:t>Iridozyklitis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8321" name="Text Box 4">
            <a:extLst>
              <a:ext uri="{FF2B5EF4-FFF2-40B4-BE49-F238E27FC236}">
                <a16:creationId xmlns:a16="http://schemas.microsoft.com/office/drawing/2014/main" id="{025B47E4-2402-40BD-BB20-0B357AD2B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781425"/>
            <a:ext cx="6837898" cy="206210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Die HEDS untersuchte zudem die Rolle von </a:t>
            </a:r>
            <a:r>
              <a:rPr lang="en-US" altLang="en-US" sz="1200" b="1" i="1"/>
              <a:t>oralem Acyclovir </a:t>
            </a:r>
            <a:r>
              <a:rPr lang="en-US" altLang="en-US" sz="1200" i="1"/>
              <a:t>bei der HSV-Iridozyklitis</a:t>
            </a:r>
            <a:r>
              <a:rPr lang="en-US" altLang="en-US" sz="1200" i="1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in Kombination mit topischen Steroiden. Ein Teil der HEDS-Studie war eine placebokontrollierte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kontrollierte Untersuchung dieses Themas. War es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Unklar. In den Daten wurde ein positiver Trend festgestellt, doch war die Fallzahl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war zu gering, um statistische Signifikanz zu erreichen.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CCFFCC"/>
                </a:solidFill>
              </a:rPr>
              <a:t>Sollte oral verabreichtes Acyclovir bei HSV-bedingter Iridozyklitis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CCFFCC"/>
                </a:solidFill>
              </a:rPr>
              <a:t>Die meisten Experten sagen ja</a:t>
            </a:r>
          </a:p>
        </p:txBody>
      </p:sp>
      <p:sp>
        <p:nvSpPr>
          <p:cNvPr id="98322" name="Slide Number Placeholder 1">
            <a:extLst>
              <a:ext uri="{FF2B5EF4-FFF2-40B4-BE49-F238E27FC236}">
                <a16:creationId xmlns:a16="http://schemas.microsoft.com/office/drawing/2014/main" id="{9DDE12EB-0A17-464B-8205-75ACACF9F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EE812A3-68E3-4712-88E6-2B00867856A7}" type="slidenum">
              <a:rPr lang="en-US" altLang="en-US" sz="1000"/>
              <a:t>132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57354B07-BC04-4970-9DC6-CF5604B62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372981-68CB-426D-A0E3-62AF650815C1}"/>
              </a:ext>
            </a:extLst>
          </p:cNvPr>
          <p:cNvSpPr/>
          <p:nvPr/>
        </p:nvSpPr>
        <p:spPr>
          <a:xfrm>
            <a:off x="0" y="3449763"/>
            <a:ext cx="1752600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3" name="Rectangle 2">
            <a:extLst>
              <a:ext uri="{FF2B5EF4-FFF2-40B4-BE49-F238E27FC236}">
                <a16:creationId xmlns:a16="http://schemas.microsoft.com/office/drawing/2014/main" id="{9099B082-0286-4E36-92B3-26B0190F1B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99344" name="Text Box 3">
            <a:extLst>
              <a:ext uri="{FF2B5EF4-FFF2-40B4-BE49-F238E27FC236}">
                <a16:creationId xmlns:a16="http://schemas.microsoft.com/office/drawing/2014/main" id="{1BDFBC1E-5CDA-40C1-8A10-D254232CA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rgbClr val="B2B2B2"/>
                </a:solidFill>
              </a:rPr>
              <a:t>(auch </a:t>
            </a:r>
            <a:r>
              <a:rPr lang="en-US" altLang="en-US" sz="1200" dirty="0" err="1">
                <a:solidFill>
                  <a:srgbClr val="B2B2B2"/>
                </a:solidFill>
              </a:rPr>
              <a:t>bekannt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als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disciforme</a:t>
            </a:r>
            <a:r>
              <a:rPr lang="en-US" altLang="en-US" sz="1200" dirty="0">
                <a:solidFill>
                  <a:srgbClr val="B2B2B2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b="1" i="1" dirty="0">
                <a:solidFill>
                  <a:srgbClr val="0000FF"/>
                </a:solidFill>
              </a:rPr>
              <a:t>Iridozyklitis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99345" name="Text Box 4">
            <a:extLst>
              <a:ext uri="{FF2B5EF4-FFF2-40B4-BE49-F238E27FC236}">
                <a16:creationId xmlns:a16="http://schemas.microsoft.com/office/drawing/2014/main" id="{7B140F1E-8B0C-441D-92AC-31E4C7C73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781425"/>
            <a:ext cx="6837898" cy="206210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Die HEDS untersuchte zudem die Rolle von </a:t>
            </a:r>
            <a:r>
              <a:rPr lang="en-US" altLang="en-US" sz="1200" b="1" i="1"/>
              <a:t>oralem Acyclovir </a:t>
            </a:r>
            <a:r>
              <a:rPr lang="en-US" altLang="en-US" sz="1200" i="1"/>
              <a:t>bei der HSV-Iridozyklitis</a:t>
            </a:r>
            <a:r>
              <a:rPr lang="en-US" altLang="en-US" sz="1200" i="1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in Kombination mit topischen Steroiden. Ein Teil der HEDS-Studie war eine placebokontrollierte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kontrollierte Untersuchung dieses Themas. War es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Unklar. In den Daten wurde ein positiver Trend festgestellt, doch war die Fallzahl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war zu gering, um statistische Signifikanz zu erreichen.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Sollte oral verabreichtes Acyclovir bei HSV-bedingter Iridozyklitis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CCFFCC"/>
                </a:solidFill>
              </a:rPr>
              <a:t>Die meisten Experten sagen ja</a:t>
            </a:r>
          </a:p>
        </p:txBody>
      </p:sp>
      <p:sp>
        <p:nvSpPr>
          <p:cNvPr id="99346" name="Slide Number Placeholder 1">
            <a:extLst>
              <a:ext uri="{FF2B5EF4-FFF2-40B4-BE49-F238E27FC236}">
                <a16:creationId xmlns:a16="http://schemas.microsoft.com/office/drawing/2014/main" id="{950D2C6B-E848-43CE-B9BE-ACA42640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B49D075-BB72-4634-A2FB-F8502C6FB62E}" type="slidenum">
              <a:rPr lang="en-US" altLang="en-US" sz="1000"/>
              <a:t>133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505CC4BA-0C4E-49C9-9A47-81A3D34E1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6249C46-4287-4A3F-BEBD-076C0310B559}"/>
              </a:ext>
            </a:extLst>
          </p:cNvPr>
          <p:cNvSpPr/>
          <p:nvPr/>
        </p:nvSpPr>
        <p:spPr>
          <a:xfrm>
            <a:off x="-4482" y="3508407"/>
            <a:ext cx="1752600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7" name="Rectangle 2">
            <a:extLst>
              <a:ext uri="{FF2B5EF4-FFF2-40B4-BE49-F238E27FC236}">
                <a16:creationId xmlns:a16="http://schemas.microsoft.com/office/drawing/2014/main" id="{E9878AD1-9F5A-4912-A7D9-6E5BBAC73D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00368" name="Text Box 3">
            <a:extLst>
              <a:ext uri="{FF2B5EF4-FFF2-40B4-BE49-F238E27FC236}">
                <a16:creationId xmlns:a16="http://schemas.microsoft.com/office/drawing/2014/main" id="{674DAA7D-7545-462E-BDDA-2BCF05306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rgbClr val="B2B2B2"/>
                </a:solidFill>
              </a:rPr>
              <a:t>(auch </a:t>
            </a:r>
            <a:r>
              <a:rPr lang="en-US" altLang="en-US" sz="1200" dirty="0" err="1">
                <a:solidFill>
                  <a:srgbClr val="B2B2B2"/>
                </a:solidFill>
              </a:rPr>
              <a:t>bekannt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als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disciforme</a:t>
            </a:r>
            <a:r>
              <a:rPr lang="en-US" altLang="en-US" sz="1200" dirty="0">
                <a:solidFill>
                  <a:srgbClr val="B2B2B2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b="1" i="1" dirty="0">
                <a:solidFill>
                  <a:srgbClr val="0000FF"/>
                </a:solidFill>
              </a:rPr>
              <a:t>Iridozyklitis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00369" name="Text Box 4">
            <a:extLst>
              <a:ext uri="{FF2B5EF4-FFF2-40B4-BE49-F238E27FC236}">
                <a16:creationId xmlns:a16="http://schemas.microsoft.com/office/drawing/2014/main" id="{BEA011FE-E5AD-4844-8FBF-3F23B8392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781425"/>
            <a:ext cx="6837898" cy="206210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Die HEDS untersuchte zudem die Rolle von </a:t>
            </a:r>
            <a:r>
              <a:rPr lang="en-US" altLang="en-US" sz="1200" b="1" i="1"/>
              <a:t>oralem Acyclovir </a:t>
            </a:r>
            <a:r>
              <a:rPr lang="en-US" altLang="en-US" sz="1200" i="1"/>
              <a:t>bei der HSV-Iridozyklitis</a:t>
            </a:r>
            <a:r>
              <a:rPr lang="en-US" altLang="en-US" sz="1200" i="1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in Kombination mit topischen Steroiden. Ein Teil der HEDS-Studie war eine placebokontrollierte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kontrollierte Untersuchung dieses Themas. War es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Unklar. In den Daten wurde ein positiver Trend festgestellt, doch war die Fallzahl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war zu gering, um statistische Signifikanz zu erreichen.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Sollte oral verabreichtes Aciclovir bei HSV-bedingter Iridozyklitis eingesetzt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Die meisten Experten sagen ja</a:t>
            </a:r>
          </a:p>
        </p:txBody>
      </p:sp>
      <p:sp>
        <p:nvSpPr>
          <p:cNvPr id="100370" name="Slide Number Placeholder 1">
            <a:extLst>
              <a:ext uri="{FF2B5EF4-FFF2-40B4-BE49-F238E27FC236}">
                <a16:creationId xmlns:a16="http://schemas.microsoft.com/office/drawing/2014/main" id="{D73F00BB-5EDF-4149-94EF-E6A2EE6FF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3D90287-D35F-4F53-9644-F71BF77DD651}" type="slidenum">
              <a:rPr lang="en-US" altLang="en-US" sz="1000"/>
              <a:t>134</a:t>
            </a:fld>
            <a:endParaRPr lang="en-US" altLang="en-US" sz="1000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B8205B6C-AF92-425E-86ED-D5ABD74F9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6C8C529-C037-4205-8EA8-E7399143F648}"/>
              </a:ext>
            </a:extLst>
          </p:cNvPr>
          <p:cNvSpPr/>
          <p:nvPr/>
        </p:nvSpPr>
        <p:spPr>
          <a:xfrm>
            <a:off x="60580" y="3499442"/>
            <a:ext cx="1752600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Ähnlich wie die primäre Erkrankung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135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-34787" y="1875969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  <a:endParaRPr lang="en-US" altLang="en-US" sz="1500" i="1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136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-44970" y="1909482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336757741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137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127844" y="2016767"/>
            <a:ext cx="3498574" cy="533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29681783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  <a:endParaRPr lang="en-US" altLang="en-US" sz="1500" i="1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138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-183874" y="1893900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184012576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400 mg oral zweimal täglich (oder Placebo) über einen Zeitraum von einem Jahr</a:t>
            </a: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139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0" y="1980721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997627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/>
                </a:solidFill>
              </a:rPr>
              <a:t>einseitige Blepharokonjunktivitis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--Manifestiert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141DF7-44BA-4014-A388-B1360DD968DB}"/>
              </a:ext>
            </a:extLst>
          </p:cNvPr>
          <p:cNvSpPr txBox="1"/>
          <p:nvPr/>
        </p:nvSpPr>
        <p:spPr>
          <a:xfrm>
            <a:off x="228600" y="2954268"/>
            <a:ext cx="8229600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Bedeutet „Rezidiv“, dass sich der </a:t>
            </a:r>
            <a:r>
              <a:rPr lang="en-US" sz="1200" i="1" dirty="0" err="1">
                <a:solidFill>
                  <a:srgbClr val="0000FF"/>
                </a:solidFill>
              </a:rPr>
              <a:t>Patient </a:t>
            </a:r>
            <a:r>
              <a:rPr lang="en-US" sz="1200" i="1" dirty="0">
                <a:solidFill>
                  <a:srgbClr val="0000FF"/>
                </a:solidFill>
              </a:rPr>
              <a:t>erneut infiziert?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Nein! Denken Sie daran, dass eine Herpesvirus-Infektion niemals vollständig abgeklungen ist – vielmehr wird sie im Wirt latent. Ein Rezidiv bedeutet also, dass das Virus </a:t>
            </a:r>
            <a:r>
              <a:rPr lang="en-US" sz="1200" b="1" dirty="0">
                <a:solidFill>
                  <a:srgbClr val="0000FF"/>
                </a:solidFill>
              </a:rPr>
              <a:t>reaktiviert</a:t>
            </a:r>
            <a:r>
              <a:rPr lang="en-US" sz="1200" dirty="0">
                <a:solidFill>
                  <a:srgbClr val="0000FF"/>
                </a:solidFill>
              </a:rPr>
              <a:t> wird, nicht dass es erneut erworben wird.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929AECB-8A1F-409B-A92E-FE9C73B488CD}"/>
              </a:ext>
            </a:extLst>
          </p:cNvPr>
          <p:cNvSpPr/>
          <p:nvPr/>
        </p:nvSpPr>
        <p:spPr>
          <a:xfrm>
            <a:off x="152400" y="1981200"/>
            <a:ext cx="15240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533B344-888D-4D09-B7CF-FE390C3CA6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279936741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die Behandlung von Nutzen?</a:t>
            </a:r>
            <a:endParaRPr lang="en-US" altLang="en-US" sz="1500" i="1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140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-183874" y="1977301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300980459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141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0" y="1884144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70A23E-AEC6-4FFD-B8D3-1792A2291A14}"/>
              </a:ext>
            </a:extLst>
          </p:cNvPr>
          <p:cNvSpPr/>
          <p:nvPr/>
        </p:nvSpPr>
        <p:spPr>
          <a:xfrm>
            <a:off x="8362950" y="4297993"/>
            <a:ext cx="419928" cy="277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09952848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142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22412" y="1922824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362266335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A41B82FA-6973-4CFA-A9B5-E2B533E46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214731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Die HEDS untersuchte auch die Rolle von 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oralem Acyclovir bei der Prävention rezidivierender HSV-Augenerkrankungen. 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die </a:t>
            </a:r>
            <a:r>
              <a:rPr lang="en-US" altLang="en-US" sz="1200" b="1" dirty="0">
                <a:solidFill>
                  <a:srgbClr val="0000FF"/>
                </a:solidFill>
              </a:rPr>
              <a:t>Rate der wiederkehrenden HSV-Erkrankungen 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143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-26505" y="1929734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C75712D-64B5-44EA-94F0-00500E96CD3A}"/>
              </a:ext>
            </a:extLst>
          </p:cNvPr>
          <p:cNvSpPr/>
          <p:nvPr/>
        </p:nvSpPr>
        <p:spPr>
          <a:xfrm>
            <a:off x="4311926" y="4032250"/>
            <a:ext cx="3246783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C8CC75-48B2-4545-B50C-8C6E4ACD43A3}"/>
              </a:ext>
            </a:extLst>
          </p:cNvPr>
          <p:cNvSpPr txBox="1"/>
          <p:nvPr/>
        </p:nvSpPr>
        <p:spPr>
          <a:xfrm>
            <a:off x="3314700" y="5045379"/>
            <a:ext cx="538936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Eine bestimmte Untergruppe von HSV-Patienten profitierte besonders davon. Welche?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Diejenigen mit einer Vorgeschichte  mehrfacher Rezidive</a:t>
            </a:r>
          </a:p>
        </p:txBody>
      </p:sp>
    </p:spTree>
    <p:extLst>
      <p:ext uri="{BB962C8B-B14F-4D97-AF65-F5344CB8AC3E}">
        <p14:creationId xmlns:p14="http://schemas.microsoft.com/office/powerpoint/2010/main" val="293210036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A41B82FA-6973-4CFA-A9B5-E2B533E46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214731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Die HEDS untersuchte auch die Rolle von 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oralem Acyclovir bei der Prävention rezidivierender HSV-Augenerkrankungen. 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die </a:t>
            </a:r>
            <a:r>
              <a:rPr lang="en-US" altLang="en-US" sz="1200" b="1" dirty="0">
                <a:solidFill>
                  <a:srgbClr val="0000FF"/>
                </a:solidFill>
              </a:rPr>
              <a:t>Rate der wiederkehrenden HSV-Erkrankungen 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144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9111" y="1908237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C75712D-64B5-44EA-94F0-00500E96CD3A}"/>
              </a:ext>
            </a:extLst>
          </p:cNvPr>
          <p:cNvSpPr/>
          <p:nvPr/>
        </p:nvSpPr>
        <p:spPr>
          <a:xfrm>
            <a:off x="4363277" y="4124676"/>
            <a:ext cx="3246783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C8CC75-48B2-4545-B50C-8C6E4ACD43A3}"/>
              </a:ext>
            </a:extLst>
          </p:cNvPr>
          <p:cNvSpPr txBox="1"/>
          <p:nvPr/>
        </p:nvSpPr>
        <p:spPr>
          <a:xfrm>
            <a:off x="3314700" y="5045379"/>
            <a:ext cx="538936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Eine bestimmte Untergruppe von HSV-Patienten profitierte besonders davon. Welche?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Diejenigen mit einer Vorgeschichte  mehrerer Rezidive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107A4C-01E8-4927-88D6-9CCAFABA3B43}"/>
              </a:ext>
            </a:extLst>
          </p:cNvPr>
          <p:cNvSpPr/>
          <p:nvPr/>
        </p:nvSpPr>
        <p:spPr>
          <a:xfrm>
            <a:off x="5693465" y="5442540"/>
            <a:ext cx="1871869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</p:spTree>
    <p:extLst>
      <p:ext uri="{BB962C8B-B14F-4D97-AF65-F5344CB8AC3E}">
        <p14:creationId xmlns:p14="http://schemas.microsoft.com/office/powerpoint/2010/main" val="2458417051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A41B82FA-6973-4CFA-A9B5-E2B533E46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214731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Die HEDS untersuchte auch die Rolle von 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oralem Acyclovir bei der Prävention rezidivierender HSV-Augenerkrankungen. 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die </a:t>
            </a:r>
            <a:r>
              <a:rPr lang="en-US" altLang="en-US" sz="1200" b="1" dirty="0">
                <a:solidFill>
                  <a:srgbClr val="0000FF"/>
                </a:solidFill>
              </a:rPr>
              <a:t>Rate der wiederkehrenden HSV-Erkrankungen 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66CCFF"/>
                </a:solidFill>
              </a:rPr>
              <a:t>d. h</a:t>
            </a:r>
            <a:r>
              <a:rPr lang="en-US" altLang="en-US" sz="1200" i="1" dirty="0">
                <a:solidFill>
                  <a:srgbClr val="66CC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66CC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66CC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145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76200" y="1868269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C75712D-64B5-44EA-94F0-00500E96CD3A}"/>
              </a:ext>
            </a:extLst>
          </p:cNvPr>
          <p:cNvSpPr/>
          <p:nvPr/>
        </p:nvSpPr>
        <p:spPr>
          <a:xfrm>
            <a:off x="4263886" y="4014072"/>
            <a:ext cx="3246783" cy="425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C8CC75-48B2-4545-B50C-8C6E4ACD43A3}"/>
              </a:ext>
            </a:extLst>
          </p:cNvPr>
          <p:cNvSpPr txBox="1"/>
          <p:nvPr/>
        </p:nvSpPr>
        <p:spPr>
          <a:xfrm>
            <a:off x="3314700" y="5045379"/>
            <a:ext cx="538936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Eine bestimmte Untergruppe von HSV-Patienten profitierte besonders davon. Welche?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Diejenigen mit einer Vorgeschichte </a:t>
            </a:r>
            <a:r>
              <a:rPr lang="en-US" sz="1200" b="1" dirty="0">
                <a:solidFill>
                  <a:srgbClr val="0000FF"/>
                </a:solidFill>
              </a:rPr>
              <a:t> mehrfacher Rezidive</a:t>
            </a:r>
          </a:p>
        </p:txBody>
      </p:sp>
    </p:spTree>
    <p:extLst>
      <p:ext uri="{BB962C8B-B14F-4D97-AF65-F5344CB8AC3E}">
        <p14:creationId xmlns:p14="http://schemas.microsoft.com/office/powerpoint/2010/main" val="199372625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A41B82FA-6973-4CFA-A9B5-E2B533E46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0000FF"/>
                </a:solidFill>
              </a:rPr>
              <a:t>d. h</a:t>
            </a:r>
            <a:r>
              <a:rPr lang="en-US" altLang="en-US" sz="1200" i="1" dirty="0">
                <a:solidFill>
                  <a:srgbClr val="0000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0000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0000FF"/>
                </a:solidFill>
              </a:rPr>
              <a:t>nach Absetzen der Acyclovir-Therapie?</a:t>
            </a:r>
            <a:endParaRPr lang="en-US" altLang="en-US" sz="1500" i="1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146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0" y="1946410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382158066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21676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0000FF"/>
                </a:solidFill>
              </a:rPr>
              <a:t>d. h</a:t>
            </a:r>
            <a:r>
              <a:rPr lang="en-US" altLang="en-US" sz="1200" i="1" dirty="0">
                <a:solidFill>
                  <a:srgbClr val="0000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0000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0000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Nein</a:t>
            </a: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66CC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66CC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147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17929" y="1868269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260646937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A41B82FA-6973-4CFA-A9B5-E2B533E46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0000FF"/>
                </a:solidFill>
              </a:rPr>
              <a:t>d. h</a:t>
            </a:r>
            <a:r>
              <a:rPr lang="en-US" altLang="en-US" sz="1200" i="1" dirty="0">
                <a:solidFill>
                  <a:srgbClr val="0000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0000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0000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lange sollte die prophylaktische orale Acyclovir-Gabe fortgesetzt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66CCFF"/>
                </a:solidFill>
              </a:rPr>
              <a:t>Das weiß niemand mit Sicherheit</a:t>
            </a:r>
            <a:endParaRPr lang="en-US" altLang="en-US" sz="1500" b="1" dirty="0">
              <a:solidFill>
                <a:srgbClr val="66CCFF"/>
              </a:solidFill>
            </a:endParaRP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148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31376" y="1981200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220523907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HEDS untersuchte auch die Rolle von </a:t>
            </a:r>
            <a:r>
              <a:rPr lang="en-US" altLang="en-US" sz="1200" b="1" i="1" dirty="0"/>
              <a:t>oralem Acyclovir bei der Prävention rezidivierender HSV-Augenerkrankungen. </a:t>
            </a:r>
            <a:r>
              <a:rPr lang="en-US" altLang="en-US" sz="1200" i="1" dirty="0">
                <a:solidFill>
                  <a:srgbClr val="0000FF"/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rgbClr val="0000FF"/>
                </a:solidFill>
              </a:rPr>
              <a:t>d. h</a:t>
            </a:r>
            <a:r>
              <a:rPr lang="en-US" altLang="en-US" sz="1200" i="1" dirty="0">
                <a:solidFill>
                  <a:srgbClr val="0000FF"/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rgbClr val="0000FF"/>
                </a:solidFill>
              </a:rPr>
              <a:t>HSV-Erkrankungen </a:t>
            </a:r>
            <a:r>
              <a:rPr lang="en-US" altLang="en-US" sz="1200" i="1" dirty="0">
                <a:solidFill>
                  <a:srgbClr val="0000FF"/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lange sollte die prophylaktische orale Acyclovir-Gabe fortgesetzt werden?</a:t>
            </a:r>
            <a:endParaRPr lang="en-US" altLang="en-US" sz="1500" b="1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Bei einer Vorgeschichte mit mehrfachen Rezidiven – </a:t>
            </a:r>
            <a:r>
              <a:rPr lang="en-US" altLang="en-US" sz="1200" b="1" dirty="0">
                <a:solidFill>
                  <a:srgbClr val="0000FF"/>
                </a:solidFill>
              </a:rPr>
              <a:t>lebens</a:t>
            </a:r>
            <a:r>
              <a:rPr lang="en-US" altLang="en-US" sz="1200" dirty="0">
                <a:solidFill>
                  <a:srgbClr val="0000FF"/>
                </a:solidFill>
              </a:rPr>
              <a:t>lang</a:t>
            </a: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149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11108" y="1977301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</p:spTree>
    <p:extLst>
      <p:ext uri="{BB962C8B-B14F-4D97-AF65-F5344CB8AC3E}">
        <p14:creationId xmlns:p14="http://schemas.microsoft.com/office/powerpoint/2010/main" val="2338565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/>
                </a:solidFill>
              </a:rPr>
              <a:t>einseitige Blepharokonjunktivitis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--Manifestiert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141DF7-44BA-4014-A388-B1360DD968DB}"/>
              </a:ext>
            </a:extLst>
          </p:cNvPr>
          <p:cNvSpPr txBox="1"/>
          <p:nvPr/>
        </p:nvSpPr>
        <p:spPr>
          <a:xfrm>
            <a:off x="228600" y="2954268"/>
            <a:ext cx="8229600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Bedeutet „Rezidiv“, dass sich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erneut infiziert?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Nein! Denken Sie daran, dass eine Herpesvirus-Infektion niemals vollständig abgeklungen ist – vielmehr </a:t>
            </a:r>
            <a:r>
              <a:rPr lang="en-US" sz="1200" b="1" dirty="0">
                <a:solidFill>
                  <a:srgbClr val="0000FF"/>
                </a:solidFill>
              </a:rPr>
              <a:t>wird sie im Wirt latent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. Ein Rezidiv bedeutet also, dass das Virus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reaktiviert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wird, nicht dass es erneut erworben wird.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929AECB-8A1F-409B-A92E-FE9C73B488CD}"/>
              </a:ext>
            </a:extLst>
          </p:cNvPr>
          <p:cNvSpPr/>
          <p:nvPr/>
        </p:nvSpPr>
        <p:spPr>
          <a:xfrm>
            <a:off x="139148" y="2005759"/>
            <a:ext cx="15240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D0930D-4A45-45DA-B85A-90412C620ACF}"/>
              </a:ext>
            </a:extLst>
          </p:cNvPr>
          <p:cNvSpPr txBox="1"/>
          <p:nvPr/>
        </p:nvSpPr>
        <p:spPr>
          <a:xfrm>
            <a:off x="1663148" y="3927959"/>
            <a:ext cx="6858000" cy="73866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Wo im Körper etablieren sich Herpesviren in ihrer Latenz?</a:t>
            </a:r>
            <a:endParaRPr lang="en-US" sz="1400" i="1" dirty="0">
              <a:solidFill>
                <a:srgbClr val="99FF99"/>
              </a:solidFill>
            </a:endParaRPr>
          </a:p>
          <a:p>
            <a:r>
              <a:rPr lang="en-US" sz="1200" dirty="0">
                <a:solidFill>
                  <a:srgbClr val="99FF99"/>
                </a:solidFill>
              </a:rPr>
              <a:t>Verschiedene Mitglieder der Herpesvirus-Familie nisten sich in unterschiedlichen Zelltypen ein. Von besonderem Interesse ist derzeit, dass sich HSV-1 und HSV-2 in sensorischen Nervenknoten einnisten.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9F082F0-18C0-4D73-98C4-92903D476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363897940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5" name="Rectangle 7">
            <a:extLst>
              <a:ext uri="{FF2B5EF4-FFF2-40B4-BE49-F238E27FC236}">
                <a16:creationId xmlns:a16="http://schemas.microsoft.com/office/drawing/2014/main" id="{FFA59B71-8DE8-421D-AC3B-D2A9ED31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Die HEDS untersuchte auch die Rolle von 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oralem Acyclovir bei der Prävention rezidivierender HSV-Augenerkrankungen. 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d. h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HSV-Erkrankungen 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lange sollte die prophylaktische orale Acyclovir-Gabe fortgesetzt werden?</a:t>
            </a:r>
            <a:endParaRPr lang="en-US" altLang="en-US" sz="1500" b="1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Bei einer Vorgeschichte mit mehrfachen Rezidiven – lebenslang</a:t>
            </a:r>
            <a:r>
              <a:rPr lang="en-US" altLang="en-US" sz="1200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150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-102705" y="1977301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D534E0-6F3D-46F2-9DCF-63B47453B635}"/>
              </a:ext>
            </a:extLst>
          </p:cNvPr>
          <p:cNvSpPr txBox="1"/>
          <p:nvPr/>
        </p:nvSpPr>
        <p:spPr>
          <a:xfrm>
            <a:off x="6231834" y="6030082"/>
            <a:ext cx="53572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20B0504020000000003" pitchFamily="34" charset="0"/>
              </a:rPr>
              <a:t>nicht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8C4682-E49B-4071-912F-15872D29699B}"/>
              </a:ext>
            </a:extLst>
          </p:cNvPr>
          <p:cNvSpPr txBox="1"/>
          <p:nvPr/>
        </p:nvSpPr>
        <p:spPr>
          <a:xfrm>
            <a:off x="6355214" y="6265805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^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CA308F-15FE-4266-B507-31E2F6CAEC34}"/>
              </a:ext>
            </a:extLst>
          </p:cNvPr>
          <p:cNvSpPr txBox="1"/>
          <p:nvPr/>
        </p:nvSpPr>
        <p:spPr>
          <a:xfrm>
            <a:off x="3856383" y="5110470"/>
            <a:ext cx="4800600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ist, wenn der </a:t>
            </a:r>
            <a:r>
              <a:rPr lang="en-US" sz="1200" i="1" dirty="0" err="1">
                <a:solidFill>
                  <a:srgbClr val="0000FF"/>
                </a:solidFill>
              </a:rPr>
              <a:t>Patient </a:t>
            </a:r>
            <a:r>
              <a:rPr lang="en-US" sz="1200" i="1" dirty="0">
                <a:solidFill>
                  <a:srgbClr val="0000FF"/>
                </a:solidFill>
              </a:rPr>
              <a:t>keine Vorgeschichte von Rezidiven hat – wie lange sollte er </a:t>
            </a:r>
            <a:r>
              <a:rPr lang="en-US" sz="1200" i="1" dirty="0" err="1">
                <a:solidFill>
                  <a:srgbClr val="0000FF"/>
                </a:solidFill>
              </a:rPr>
              <a:t>prophylaktisch</a:t>
            </a:r>
            <a:r>
              <a:rPr lang="en-US" sz="1200" i="1" dirty="0">
                <a:solidFill>
                  <a:srgbClr val="0000FF"/>
                </a:solidFill>
              </a:rPr>
              <a:t> behandelt werden?</a:t>
            </a:r>
            <a:endParaRPr lang="en-US" sz="14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Die HEDS lieferte keine eindeutige Antwort auf diese Frage</a:t>
            </a:r>
          </a:p>
        </p:txBody>
      </p:sp>
    </p:spTree>
    <p:extLst>
      <p:ext uri="{BB962C8B-B14F-4D97-AF65-F5344CB8AC3E}">
        <p14:creationId xmlns:p14="http://schemas.microsoft.com/office/powerpoint/2010/main" val="363415599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>
            <a:extLst>
              <a:ext uri="{FF2B5EF4-FFF2-40B4-BE49-F238E27FC236}">
                <a16:creationId xmlns:a16="http://schemas.microsoft.com/office/drawing/2014/main" id="{FAB73E15-D1B6-4BA5-9EE2-9329C733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5476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09" name="Text Box 4">
            <a:extLst>
              <a:ext uri="{FF2B5EF4-FFF2-40B4-BE49-F238E27FC236}">
                <a16:creationId xmlns:a16="http://schemas.microsoft.com/office/drawing/2014/main" id="{8886B5B8-53E8-4C0D-8D06-E7916199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69" y="1828800"/>
            <a:ext cx="5082209" cy="470898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Die HEDS untersuchte auch die Rolle von 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oralem Acyclovir bei der Prävention rezidivierender HSV-Augenerkrankungen. 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Ein Teil der HEDS bestand aus einer placebokontrollierten Untersuchung zu diesem Thema.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Wer wurde in die Studie aufgenommen?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Patienten mit einer Vorgeschichte einer HSV-Augenerkrankung, jedoch ohne aktive Erkrankung zum Zeitpunkt der Aufnahme. N betrug ~700.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viel Acyclovir erhielten sie und über welchen Zeitraum?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400 mg oral zweimal täglich (oder Placebo) über ein Jahr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War die Behandlung von Nutzen?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die Rate der wiederkehrenden HSV-Erkrankungen wurde um ca. 50 % gesenkt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Gab es einen Rebound-Effekt,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d. h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. eine erhöhte Rate an wiederkehrenden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HSV-Erkrankungen 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nach Absetzen der Acyclovir-Therapie?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Nein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lange sollte die prophylaktische orale Acyclovir-Gabe fortgesetzt werden?</a:t>
            </a:r>
            <a:endParaRPr lang="en-US" altLang="en-US" sz="1500" b="1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Bei einer Vorgeschichte mit mehrfachen Rezidiven – lebenslang</a:t>
            </a:r>
            <a:r>
              <a:rPr lang="en-US" altLang="en-US" sz="1200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151</a:t>
            </a:fld>
            <a:endParaRPr lang="en-US" altLang="en-US" sz="10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3C321C-DB6F-407D-9E99-3D6ABA4153F9}"/>
              </a:ext>
            </a:extLst>
          </p:cNvPr>
          <p:cNvSpPr/>
          <p:nvPr/>
        </p:nvSpPr>
        <p:spPr>
          <a:xfrm>
            <a:off x="-159027" y="1927306"/>
            <a:ext cx="3498574" cy="730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B61B0976-80BF-4980-BF71-F76F0456C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okulären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HSV-Erkrankungen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Studie zu herpetischen Augenerkrankungen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D534E0-6F3D-46F2-9DCF-63B47453B635}"/>
              </a:ext>
            </a:extLst>
          </p:cNvPr>
          <p:cNvSpPr txBox="1"/>
          <p:nvPr/>
        </p:nvSpPr>
        <p:spPr>
          <a:xfrm>
            <a:off x="6231834" y="6030082"/>
            <a:ext cx="53572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20B0504020000000003" pitchFamily="34" charset="0"/>
              </a:rPr>
              <a:t>nicht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8C4682-E49B-4071-912F-15872D29699B}"/>
              </a:ext>
            </a:extLst>
          </p:cNvPr>
          <p:cNvSpPr txBox="1"/>
          <p:nvPr/>
        </p:nvSpPr>
        <p:spPr>
          <a:xfrm>
            <a:off x="6355214" y="6265805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^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CA308F-15FE-4266-B507-31E2F6CAEC34}"/>
              </a:ext>
            </a:extLst>
          </p:cNvPr>
          <p:cNvSpPr txBox="1"/>
          <p:nvPr/>
        </p:nvSpPr>
        <p:spPr>
          <a:xfrm>
            <a:off x="3856383" y="5110470"/>
            <a:ext cx="4800600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ist, wenn der </a:t>
            </a:r>
            <a:r>
              <a:rPr lang="en-US" sz="1200" i="1" dirty="0" err="1">
                <a:solidFill>
                  <a:srgbClr val="0000FF"/>
                </a:solidFill>
              </a:rPr>
              <a:t>Patient </a:t>
            </a:r>
            <a:r>
              <a:rPr lang="en-US" sz="1200" i="1" dirty="0">
                <a:solidFill>
                  <a:srgbClr val="0000FF"/>
                </a:solidFill>
              </a:rPr>
              <a:t>keine Vorgeschichte von Rezidiven hat – wie lange sollte er </a:t>
            </a:r>
            <a:r>
              <a:rPr lang="en-US" sz="1200" i="1" dirty="0" err="1">
                <a:solidFill>
                  <a:srgbClr val="0000FF"/>
                </a:solidFill>
              </a:rPr>
              <a:t>prophylaktisch</a:t>
            </a:r>
            <a:r>
              <a:rPr lang="en-US" sz="1200" i="1" dirty="0">
                <a:solidFill>
                  <a:srgbClr val="0000FF"/>
                </a:solidFill>
              </a:rPr>
              <a:t> behandelt werden?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Die HEDS lieferte keine eindeutige Antwort auf diese Frage</a:t>
            </a:r>
          </a:p>
        </p:txBody>
      </p:sp>
    </p:spTree>
    <p:extLst>
      <p:ext uri="{BB962C8B-B14F-4D97-AF65-F5344CB8AC3E}">
        <p14:creationId xmlns:p14="http://schemas.microsoft.com/office/powerpoint/2010/main" val="396291163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0" name="Rectangle 8">
            <a:extLst>
              <a:ext uri="{FF2B5EF4-FFF2-40B4-BE49-F238E27FC236}">
                <a16:creationId xmlns:a16="http://schemas.microsoft.com/office/drawing/2014/main" id="{8682EED7-F9D8-4240-B033-31ABBE725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343400"/>
            <a:ext cx="381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110607" name="Rectangle 2">
            <a:extLst>
              <a:ext uri="{FF2B5EF4-FFF2-40B4-BE49-F238E27FC236}">
                <a16:creationId xmlns:a16="http://schemas.microsoft.com/office/drawing/2014/main" id="{7DDA57C2-A1B3-4F26-AA74-6736FAFC5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10608" name="Text Box 3">
            <a:extLst>
              <a:ext uri="{FF2B5EF4-FFF2-40B4-BE49-F238E27FC236}">
                <a16:creationId xmlns:a16="http://schemas.microsoft.com/office/drawing/2014/main" id="{F504AF6C-37F9-4CE5-929F-D69F5FE6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--Zeigt sich durch einseitig erhöhten Augeninnendruck</a:t>
            </a:r>
          </a:p>
        </p:txBody>
      </p:sp>
      <p:sp>
        <p:nvSpPr>
          <p:cNvPr id="110610" name="Slide Number Placeholder 1">
            <a:extLst>
              <a:ext uri="{FF2B5EF4-FFF2-40B4-BE49-F238E27FC236}">
                <a16:creationId xmlns:a16="http://schemas.microsoft.com/office/drawing/2014/main" id="{A0E7BD37-CE86-4E08-95D4-72CBBEF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D87145-EE64-420F-B908-BD8D1D326AE1}" type="slidenum">
              <a:rPr lang="en-US" altLang="en-US" sz="1000"/>
              <a:t>152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CF857D-F037-4518-B670-EB2AE4D0BA83}"/>
              </a:ext>
            </a:extLst>
          </p:cNvPr>
          <p:cNvSpPr txBox="1"/>
          <p:nvPr/>
        </p:nvSpPr>
        <p:spPr>
          <a:xfrm>
            <a:off x="87796" y="2189922"/>
            <a:ext cx="8915400" cy="250222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1200" b="1" dirty="0">
                <a:solidFill>
                  <a:schemeClr val="bg1"/>
                </a:solidFill>
              </a:rPr>
              <a:t>HEDS </a:t>
            </a:r>
            <a:r>
              <a:rPr lang="en-US" altLang="en-US" sz="1200" b="1" dirty="0" err="1">
                <a:solidFill>
                  <a:schemeClr val="bg1"/>
                </a:solidFill>
              </a:rPr>
              <a:t>tl;dr</a:t>
            </a:r>
            <a:endParaRPr lang="en-US" altLang="en-US" sz="24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200" dirty="0">
                <a:solidFill>
                  <a:schemeClr val="bg1"/>
                </a:solidFill>
              </a:rPr>
              <a:t>Der wichtigste Beitrag der HEDS zur klinischen Augenheilkunde ist die Klarheit, die sie hinsichtlich der optimalen Behandlung </a:t>
            </a:r>
            <a:r>
              <a:rPr lang="en-US" altLang="en-US" sz="1200" b="1" dirty="0">
                <a:solidFill>
                  <a:schemeClr val="bg1"/>
                </a:solidFill>
              </a:rPr>
              <a:t>der stromalen Keratitis </a:t>
            </a:r>
            <a:r>
              <a:rPr lang="en-US" altLang="en-US" sz="1200" dirty="0">
                <a:solidFill>
                  <a:schemeClr val="bg1"/>
                </a:solidFill>
              </a:rPr>
              <a:t>geschaffen hat. Die wichtigsten Erkenntnisse aus der HEDS lauten wie folgt:</a:t>
            </a:r>
          </a:p>
          <a:p>
            <a:pPr>
              <a:lnSpc>
                <a:spcPct val="90000"/>
              </a:lnSpc>
            </a:pPr>
            <a:endParaRPr lang="en-US" altLang="en-US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200" dirty="0">
                <a:solidFill>
                  <a:srgbClr val="FFFF00"/>
                </a:solidFill>
              </a:rPr>
              <a:t>--Topische Steroide (in Kombination mit einem prophylaktischen Antivirusmittel) sind eine wirksame </a:t>
            </a:r>
            <a:r>
              <a:rPr lang="en-US" altLang="en-US" sz="1200" dirty="0" err="1">
                <a:solidFill>
                  <a:srgbClr val="FFFF00"/>
                </a:solidFill>
              </a:rPr>
              <a:t>Therapie</a:t>
            </a:r>
            <a:r>
              <a:rPr lang="en-US" altLang="en-US" sz="1200" dirty="0">
                <a:solidFill>
                  <a:srgbClr val="FFFF00"/>
                </a:solidFill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200" dirty="0">
                <a:solidFill>
                  <a:srgbClr val="FFFF00"/>
                </a:solidFill>
              </a:rPr>
              <a:t>--Eine Prophylaxe mit oralem Acyclovir senkt die Rezidivrate und bewahrt das Sehvermögen; und</a:t>
            </a:r>
          </a:p>
          <a:p>
            <a:pPr>
              <a:lnSpc>
                <a:spcPct val="90000"/>
              </a:lnSpc>
            </a:pPr>
            <a:r>
              <a:rPr lang="en-US" altLang="en-US" sz="1200" dirty="0">
                <a:solidFill>
                  <a:srgbClr val="FFFF00"/>
                </a:solidFill>
              </a:rPr>
              <a:t>--Bei Patienten mit einer Vorgeschichte multipler Rezidive sollte eine lebenslange Prophylaxe angestrebt werden.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8DB4E5E4-D6C1-47F1-9BCF-6BACB5E7E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30069"/>
            <a:ext cx="8458200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Wofür steht die Abkürzung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HEDS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im Zusammenhang mit herpetischen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Augenerkrankungen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Die Herpetic Eye Disease Study</a:t>
            </a:r>
          </a:p>
        </p:txBody>
      </p:sp>
    </p:spTree>
    <p:extLst>
      <p:ext uri="{BB962C8B-B14F-4D97-AF65-F5344CB8AC3E}">
        <p14:creationId xmlns:p14="http://schemas.microsoft.com/office/powerpoint/2010/main" val="3441782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/>
                </a:solidFill>
              </a:rPr>
              <a:t>einseitige Blepharokonjunktivitis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141DF7-44BA-4014-A388-B1360DD968DB}"/>
              </a:ext>
            </a:extLst>
          </p:cNvPr>
          <p:cNvSpPr txBox="1"/>
          <p:nvPr/>
        </p:nvSpPr>
        <p:spPr>
          <a:xfrm>
            <a:off x="228600" y="2954268"/>
            <a:ext cx="8229600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Bedeutet „Rezidiv“, dass sich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erneut infiziert?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Nein! Denken Sie daran, dass eine Herpesvirus-Infektion niemals vollständig abgeklungen ist – vielmehr </a:t>
            </a:r>
            <a:r>
              <a:rPr lang="en-US" sz="1200" b="1" dirty="0">
                <a:solidFill>
                  <a:srgbClr val="0000FF"/>
                </a:solidFill>
              </a:rPr>
              <a:t>wird sie im Wirt latent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. Ein Rezidiv bedeutet also, dass das Virus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reaktiviert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wird, nicht dass es erneut erworben wird.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929AECB-8A1F-409B-A92E-FE9C73B488CD}"/>
              </a:ext>
            </a:extLst>
          </p:cNvPr>
          <p:cNvSpPr/>
          <p:nvPr/>
        </p:nvSpPr>
        <p:spPr>
          <a:xfrm>
            <a:off x="31572" y="1981200"/>
            <a:ext cx="15240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D0930D-4A45-45DA-B85A-90412C620ACF}"/>
              </a:ext>
            </a:extLst>
          </p:cNvPr>
          <p:cNvSpPr txBox="1"/>
          <p:nvPr/>
        </p:nvSpPr>
        <p:spPr>
          <a:xfrm>
            <a:off x="1663148" y="3927959"/>
            <a:ext cx="6858000" cy="73866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Wo im Körper etablieren sich Herpesviren in ihrer Latenz?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Verschiedene Mitglieder der Herpesvirus-Familie nisten sich in unterschiedlichen Zelltypen ein. HSV-1 und HSV-2 verstecken sich in sensorischen Nervenknoten.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45B30FB-A49E-42FF-8DBC-37B478AFDE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3810286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/>
                </a:solidFill>
              </a:rPr>
              <a:t>einseitige Blepharokonjunktivitis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--Äußert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141DF7-44BA-4014-A388-B1360DD968DB}"/>
              </a:ext>
            </a:extLst>
          </p:cNvPr>
          <p:cNvSpPr txBox="1"/>
          <p:nvPr/>
        </p:nvSpPr>
        <p:spPr>
          <a:xfrm>
            <a:off x="228600" y="2954268"/>
            <a:ext cx="8229600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Bedeutet „Rezidiv“, dass sich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erneut infiziert?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Nein! Denken Sie daran, dass eine Herpesvirus-Infektion niemals vollständig abgeklungen ist – vielmehr </a:t>
            </a:r>
            <a:r>
              <a:rPr lang="en-US" sz="1200" b="1" dirty="0">
                <a:solidFill>
                  <a:srgbClr val="0000FF"/>
                </a:solidFill>
              </a:rPr>
              <a:t>wird sie im Wirt latent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. Ein Rezidiv bedeutet also, dass das Virus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reaktiviert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wird, nicht dass es erneut erworben wird.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929AECB-8A1F-409B-A92E-FE9C73B488CD}"/>
              </a:ext>
            </a:extLst>
          </p:cNvPr>
          <p:cNvSpPr/>
          <p:nvPr/>
        </p:nvSpPr>
        <p:spPr>
          <a:xfrm>
            <a:off x="139148" y="1934524"/>
            <a:ext cx="15240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8A7CCD-D7A9-4B18-AFA7-977A9DD4C7DC}"/>
              </a:ext>
            </a:extLst>
          </p:cNvPr>
          <p:cNvSpPr txBox="1"/>
          <p:nvPr/>
        </p:nvSpPr>
        <p:spPr>
          <a:xfrm>
            <a:off x="2206820" y="4985405"/>
            <a:ext cx="6470041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Welches sensorische Ganglion beherbergt die Virionen, die für rezidivierende </a:t>
            </a:r>
            <a:r>
              <a:rPr lang="en-US" sz="1200" i="1" dirty="0" err="1">
                <a:solidFill>
                  <a:srgbClr val="0000FF"/>
                </a:solidFill>
              </a:rPr>
              <a:t>Augenerkrankungen</a:t>
            </a:r>
            <a:r>
              <a:rPr lang="en-US" sz="1200" i="1" dirty="0">
                <a:solidFill>
                  <a:srgbClr val="0000FF"/>
                </a:solidFill>
              </a:rPr>
              <a:t> verantwortlich sind?</a:t>
            </a:r>
          </a:p>
          <a:p>
            <a:r>
              <a:rPr lang="en-US" sz="1200" dirty="0">
                <a:solidFill>
                  <a:srgbClr val="FF99FF"/>
                </a:solidFill>
              </a:rPr>
              <a:t>Das Trigeminusganglion (CN5; „sternförmig“)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0329E8-9219-412E-AA7D-E00AADF56917}"/>
              </a:ext>
            </a:extLst>
          </p:cNvPr>
          <p:cNvSpPr txBox="1"/>
          <p:nvPr/>
        </p:nvSpPr>
        <p:spPr>
          <a:xfrm>
            <a:off x="1663148" y="3927959"/>
            <a:ext cx="6858000" cy="73866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Wo im Körper etablieren Herpesviren ihre Latenz?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Verschiedene Mitglieder der Herpesvirus-Familie nisten sich in unterschiedlichen Zelltypen ein. </a:t>
            </a:r>
            <a:r>
              <a:rPr lang="en-US" sz="1200" b="1" dirty="0">
                <a:solidFill>
                  <a:srgbClr val="0000FF"/>
                </a:solidFill>
              </a:rPr>
              <a:t>HSV-1 und HSV-2 verstecken sich in sensorischen Nervenknoten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108E73C-EED4-474B-B29D-5774C99FD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1047734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/>
                </a:solidFill>
              </a:rPr>
              <a:t>einseitige Blepharokonjunktivitis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--Äußert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</a:t>
            </a:r>
            <a:r>
              <a:rPr lang="en-US" altLang="en-US" sz="1200" b="1" dirty="0"/>
              <a:t>Rezidivierende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141DF7-44BA-4014-A388-B1360DD968DB}"/>
              </a:ext>
            </a:extLst>
          </p:cNvPr>
          <p:cNvSpPr txBox="1"/>
          <p:nvPr/>
        </p:nvSpPr>
        <p:spPr>
          <a:xfrm>
            <a:off x="228600" y="2954268"/>
            <a:ext cx="8229600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Bedeutet „Rezidiv“, dass sich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erneut infiziert?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Nein! Denken Sie daran, dass eine Herpesvirus-Infektion niemals vollständig abgeklungen ist – vielmehr </a:t>
            </a:r>
            <a:r>
              <a:rPr lang="en-US" sz="1200" b="1" dirty="0">
                <a:solidFill>
                  <a:srgbClr val="0000FF"/>
                </a:solidFill>
              </a:rPr>
              <a:t>wird sie im Wirt latent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. Ein Rezidiv bedeutet also, dass das Virus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reaktiviert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wird, nicht dass es erneut erworben wird.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929AECB-8A1F-409B-A92E-FE9C73B488CD}"/>
              </a:ext>
            </a:extLst>
          </p:cNvPr>
          <p:cNvSpPr/>
          <p:nvPr/>
        </p:nvSpPr>
        <p:spPr>
          <a:xfrm>
            <a:off x="139148" y="1974383"/>
            <a:ext cx="15240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8A7CCD-D7A9-4B18-AFA7-977A9DD4C7DC}"/>
              </a:ext>
            </a:extLst>
          </p:cNvPr>
          <p:cNvSpPr txBox="1"/>
          <p:nvPr/>
        </p:nvSpPr>
        <p:spPr>
          <a:xfrm>
            <a:off x="2206820" y="4985405"/>
            <a:ext cx="6479980" cy="579646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Welches sensorische Ganglion beherbergt die Virionen, die für rezidivierende </a:t>
            </a:r>
            <a:r>
              <a:rPr lang="en-US" sz="1200" i="1" dirty="0" err="1">
                <a:solidFill>
                  <a:srgbClr val="0000FF"/>
                </a:solidFill>
              </a:rPr>
              <a:t>Augenerkrankungen</a:t>
            </a:r>
            <a:r>
              <a:rPr lang="en-US" sz="1200" i="1" dirty="0">
                <a:solidFill>
                  <a:srgbClr val="0000FF"/>
                </a:solidFill>
              </a:rPr>
              <a:t> verantwortlich sind?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Das Trigeminusganglion (CN5; „sternförmig“)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1FC042-0618-4935-B446-81F38EC79234}"/>
              </a:ext>
            </a:extLst>
          </p:cNvPr>
          <p:cNvSpPr txBox="1"/>
          <p:nvPr/>
        </p:nvSpPr>
        <p:spPr>
          <a:xfrm>
            <a:off x="1663148" y="3927959"/>
            <a:ext cx="6858000" cy="73866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Wo im Körper etablieren Herpesviren ihre Latenz?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Verschiedene Mitglieder der Herpesvirus-Familie nisten sich in unterschiedlichen Zelltypen ein. </a:t>
            </a:r>
            <a:r>
              <a:rPr lang="en-US" sz="1200" b="1" dirty="0">
                <a:solidFill>
                  <a:srgbClr val="0000FF"/>
                </a:solidFill>
              </a:rPr>
              <a:t>HSV-1 und HSV-2 verstecken sich in sensorischen Nervenknoten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B922AF3-4B48-41A5-8F2A-58237C05FF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782082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D0F971E-E548-4BD6-A971-76107AB8F0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FFA24449-5B09-4A03-BCD0-297F82D07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/>
              <a:t>Blepharokonjunktivitis</a:t>
            </a:r>
            <a:endParaRPr lang="en-US" altLang="en-US" sz="1800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124" name="Rectangle 5">
            <a:extLst>
              <a:ext uri="{FF2B5EF4-FFF2-40B4-BE49-F238E27FC236}">
                <a16:creationId xmlns:a16="http://schemas.microsoft.com/office/drawing/2014/main" id="{3164F9F0-3F35-408D-B507-949E692E5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531912"/>
            <a:ext cx="2209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ein langes Wort</a:t>
            </a:r>
          </a:p>
        </p:txBody>
      </p:sp>
      <p:sp>
        <p:nvSpPr>
          <p:cNvPr id="5125" name="Slide Number Placeholder 1">
            <a:extLst>
              <a:ext uri="{FF2B5EF4-FFF2-40B4-BE49-F238E27FC236}">
                <a16:creationId xmlns:a16="http://schemas.microsoft.com/office/drawing/2014/main" id="{1DEC1A58-1E7E-4250-832F-2A22A312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EEFA3BB-0D12-49FF-9A39-96CDB9FC0356}" type="slidenum">
              <a:rPr lang="en-US" altLang="en-US" sz="1000"/>
              <a:t>19</a:t>
            </a:fld>
            <a:endParaRPr lang="en-US" altLang="en-US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2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5436104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Das Wichtigste zuerst: Wofür steht </a:t>
            </a:r>
            <a:r>
              <a:rPr lang="en-US" sz="1200" b="1" dirty="0">
                <a:solidFill>
                  <a:srgbClr val="0000FF"/>
                </a:solidFill>
              </a:rPr>
              <a:t>HSV </a:t>
            </a:r>
            <a:r>
              <a:rPr lang="en-US" sz="1200" i="1" dirty="0">
                <a:solidFill>
                  <a:srgbClr val="0000FF"/>
                </a:solidFill>
              </a:rPr>
              <a:t>in diesem Zusammenhang?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Herpes-simplex-Virus</a:t>
            </a:r>
          </a:p>
        </p:txBody>
      </p:sp>
      <p:sp>
        <p:nvSpPr>
          <p:cNvPr id="9" name="Oval 1">
            <a:extLst>
              <a:ext uri="{FF2B5EF4-FFF2-40B4-BE49-F238E27FC236}">
                <a16:creationId xmlns:a16="http://schemas.microsoft.com/office/drawing/2014/main" id="{2C926D0F-E803-4835-BA27-188AC9F0FDEA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C1A42C3-48D5-48D9-95FC-029D342FB1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</p:spTree>
    <p:extLst>
      <p:ext uri="{BB962C8B-B14F-4D97-AF65-F5344CB8AC3E}">
        <p14:creationId xmlns:p14="http://schemas.microsoft.com/office/powerpoint/2010/main" val="2631019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708C0362-E065-4F86-8769-EB7BF25E0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148" name="Text Box 3">
            <a:extLst>
              <a:ext uri="{FF2B5EF4-FFF2-40B4-BE49-F238E27FC236}">
                <a16:creationId xmlns:a16="http://schemas.microsoft.com/office/drawing/2014/main" id="{7C4D1F12-675A-43C3-870C-F21698FB2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/>
                </a:solidFill>
              </a:rPr>
              <a:t>bulbäre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konjunktivale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Ulcerationen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149" name="Slide Number Placeholder 1">
            <a:extLst>
              <a:ext uri="{FF2B5EF4-FFF2-40B4-BE49-F238E27FC236}">
                <a16:creationId xmlns:a16="http://schemas.microsoft.com/office/drawing/2014/main" id="{4F2B1329-F257-4545-8440-F143E7CE8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A7C4E44-EFAC-4C20-BE4A-AB2B7DC75402}" type="slidenum">
              <a:rPr lang="en-US" altLang="en-US" sz="1000"/>
              <a:t>20</a:t>
            </a:fld>
            <a:endParaRPr lang="en-US" altLang="en-US" sz="1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708C0362-E065-4F86-8769-EB7BF25E0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  <p:sp>
        <p:nvSpPr>
          <p:cNvPr id="6149" name="Slide Number Placeholder 1">
            <a:extLst>
              <a:ext uri="{FF2B5EF4-FFF2-40B4-BE49-F238E27FC236}">
                <a16:creationId xmlns:a16="http://schemas.microsoft.com/office/drawing/2014/main" id="{4F2B1329-F257-4545-8440-F143E7CE8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A7C4E44-EFAC-4C20-BE4A-AB2B7DC75402}" type="slidenum">
              <a:rPr lang="en-US" altLang="en-US" sz="1000"/>
              <a:t>21</a:t>
            </a:fld>
            <a:endParaRPr lang="en-US" altLang="en-US" sz="100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51E5887-307D-4168-9702-42D46B65E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1812130"/>
            <a:ext cx="4686300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EF70FE9A-FF66-4304-9DEB-8791837DF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12130"/>
            <a:ext cx="4059429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7FEFDF-4BB9-4121-AA96-56F7422EEE93}"/>
              </a:ext>
            </a:extLst>
          </p:cNvPr>
          <p:cNvSpPr txBox="1"/>
          <p:nvPr/>
        </p:nvSpPr>
        <p:spPr>
          <a:xfrm>
            <a:off x="3107496" y="5650466"/>
            <a:ext cx="2929007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HSV</a:t>
            </a:r>
            <a:r>
              <a:rPr lang="en-US" sz="1200" dirty="0" err="1"/>
              <a:t>-Blepharokonjunktivitis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995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F80190ED-59C8-4E1D-9C5C-0ACBFD870F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489A7261-BCEA-4104-9F16-D5AB0AB14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Bläschen/Geschwüre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konjunktivale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Ulcerationen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A7A241A2-29AF-4544-8BE8-178347456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30375"/>
            <a:ext cx="15240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Zeichen 1</a:t>
            </a:r>
          </a:p>
        </p:txBody>
      </p:sp>
      <p:sp>
        <p:nvSpPr>
          <p:cNvPr id="7174" name="Rectangle 7">
            <a:extLst>
              <a:ext uri="{FF2B5EF4-FFF2-40B4-BE49-F238E27FC236}">
                <a16:creationId xmlns:a16="http://schemas.microsoft.com/office/drawing/2014/main" id="{8C3EB58E-8281-4F31-B4F0-BE783F7ED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662953"/>
            <a:ext cx="24384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Zeichen</a:t>
            </a:r>
            <a:r>
              <a:rPr lang="en-US" altLang="en-US" sz="1200" dirty="0"/>
              <a:t> 2</a:t>
            </a:r>
          </a:p>
        </p:txBody>
      </p:sp>
      <p:sp>
        <p:nvSpPr>
          <p:cNvPr id="7175" name="Slide Number Placeholder 1">
            <a:extLst>
              <a:ext uri="{FF2B5EF4-FFF2-40B4-BE49-F238E27FC236}">
                <a16:creationId xmlns:a16="http://schemas.microsoft.com/office/drawing/2014/main" id="{6B1BCD8A-E581-4A5C-84ED-ADF7FD299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64E05CF-78FA-4D02-8A2D-5AC806AD74F8}" type="slidenum">
              <a:rPr lang="en-US" altLang="en-US" sz="1000"/>
              <a:t>22</a:t>
            </a:fld>
            <a:endParaRPr lang="en-US" altLang="en-US" sz="1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>
            <a:extLst>
              <a:ext uri="{FF2B5EF4-FFF2-40B4-BE49-F238E27FC236}">
                <a16:creationId xmlns:a16="http://schemas.microsoft.com/office/drawing/2014/main" id="{C4CF8555-0DD6-482B-9394-4622311EC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8198" name="Text Box 3">
            <a:extLst>
              <a:ext uri="{FF2B5EF4-FFF2-40B4-BE49-F238E27FC236}">
                <a16:creationId xmlns:a16="http://schemas.microsoft.com/office/drawing/2014/main" id="{B58EC356-90F0-4D09-872F-75A99DD30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9" name="Slide Number Placeholder 1">
            <a:extLst>
              <a:ext uri="{FF2B5EF4-FFF2-40B4-BE49-F238E27FC236}">
                <a16:creationId xmlns:a16="http://schemas.microsoft.com/office/drawing/2014/main" id="{B9EEA3BC-7307-49D0-8279-CE29677EF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A98B9A7-E803-439C-A9A6-19D94EDADBA8}" type="slidenum">
              <a:rPr lang="en-US" altLang="en-US" sz="1000"/>
              <a:t>23</a:t>
            </a:fld>
            <a:endParaRPr lang="en-US" altLang="en-US" sz="1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>
            <a:extLst>
              <a:ext uri="{FF2B5EF4-FFF2-40B4-BE49-F238E27FC236}">
                <a16:creationId xmlns:a16="http://schemas.microsoft.com/office/drawing/2014/main" id="{055D86C9-311B-4DDA-8AE9-71D47147C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438400"/>
            <a:ext cx="4495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221" name="Rectangle 2">
            <a:extLst>
              <a:ext uri="{FF2B5EF4-FFF2-40B4-BE49-F238E27FC236}">
                <a16:creationId xmlns:a16="http://schemas.microsoft.com/office/drawing/2014/main" id="{8FD1C898-B242-4044-81C7-E77D48C6B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  <p:sp>
        <p:nvSpPr>
          <p:cNvPr id="9222" name="Text Box 3">
            <a:extLst>
              <a:ext uri="{FF2B5EF4-FFF2-40B4-BE49-F238E27FC236}">
                <a16:creationId xmlns:a16="http://schemas.microsoft.com/office/drawing/2014/main" id="{CC618A6D-898D-47E7-8AE6-05FAC1D07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b="1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konjunktivale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Ulcerationen</a:t>
            </a:r>
            <a:endParaRPr lang="en-US" altLang="en-US" sz="2000" b="1" dirty="0"/>
          </a:p>
        </p:txBody>
      </p:sp>
      <p:sp>
        <p:nvSpPr>
          <p:cNvPr id="9223" name="Text Box 4">
            <a:extLst>
              <a:ext uri="{FF2B5EF4-FFF2-40B4-BE49-F238E27FC236}">
                <a16:creationId xmlns:a16="http://schemas.microsoft.com/office/drawing/2014/main" id="{5D987150-E035-422C-B944-D24D5BD8C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486025"/>
            <a:ext cx="6498895" cy="19184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In </a:t>
            </a:r>
            <a:r>
              <a:rPr lang="en-US" altLang="en-US" sz="1200" i="1" dirty="0" err="1">
                <a:solidFill>
                  <a:srgbClr val="0000FF"/>
                </a:solidFill>
              </a:rPr>
              <a:t>wie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viel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Prozent</a:t>
            </a:r>
            <a:r>
              <a:rPr lang="en-US" altLang="en-US" sz="1200" i="1" dirty="0">
                <a:solidFill>
                  <a:srgbClr val="0000FF"/>
                </a:solidFill>
              </a:rPr>
              <a:t>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Fälle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tritt</a:t>
            </a:r>
            <a:r>
              <a:rPr lang="en-US" altLang="en-US" sz="1200" i="1" dirty="0">
                <a:solidFill>
                  <a:srgbClr val="0000FF"/>
                </a:solidFill>
              </a:rPr>
              <a:t> die </a:t>
            </a:r>
            <a:r>
              <a:rPr lang="en-US" altLang="en-US" sz="1200" i="1" dirty="0" err="1">
                <a:solidFill>
                  <a:srgbClr val="0000FF"/>
                </a:solidFill>
              </a:rPr>
              <a:t>Anteriore</a:t>
            </a:r>
            <a:r>
              <a:rPr lang="en-US" altLang="en-US" sz="1200" i="1" dirty="0">
                <a:solidFill>
                  <a:srgbClr val="0000FF"/>
                </a:solidFill>
              </a:rPr>
              <a:t>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Erkrankung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beidseitig</a:t>
            </a:r>
            <a:r>
              <a:rPr lang="en-US" altLang="en-US" sz="1200" i="1" dirty="0">
                <a:solidFill>
                  <a:srgbClr val="0000FF"/>
                </a:solidFill>
              </a:rPr>
              <a:t> auf? </a:t>
            </a:r>
            <a:r>
              <a:rPr lang="en-US" altLang="en-US" sz="1200" b="1" dirty="0">
                <a:solidFill>
                  <a:srgbClr val="CCFFCC"/>
                </a:solidFill>
              </a:rPr>
              <a:t>~10 %</a:t>
            </a:r>
          </a:p>
        </p:txBody>
      </p:sp>
      <p:sp>
        <p:nvSpPr>
          <p:cNvPr id="9224" name="Oval 5">
            <a:extLst>
              <a:ext uri="{FF2B5EF4-FFF2-40B4-BE49-F238E27FC236}">
                <a16:creationId xmlns:a16="http://schemas.microsoft.com/office/drawing/2014/main" id="{056C4E19-ACFC-4EE0-A493-A59238CC3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0" y="1409700"/>
            <a:ext cx="1600200" cy="4572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225" name="Line 6">
            <a:extLst>
              <a:ext uri="{FF2B5EF4-FFF2-40B4-BE49-F238E27FC236}">
                <a16:creationId xmlns:a16="http://schemas.microsoft.com/office/drawing/2014/main" id="{2025356A-94BB-4E0C-B45B-5AA03091F8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2057400"/>
            <a:ext cx="1524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Slide Number Placeholder 1">
            <a:extLst>
              <a:ext uri="{FF2B5EF4-FFF2-40B4-BE49-F238E27FC236}">
                <a16:creationId xmlns:a16="http://schemas.microsoft.com/office/drawing/2014/main" id="{9A742F5B-D6A9-453C-8E98-FA93ED468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D06F47A-895B-4D93-AB73-A56814024FD5}" type="slidenum">
              <a:rPr lang="en-US" altLang="en-US" sz="1000"/>
              <a:t>24</a:t>
            </a:fld>
            <a:endParaRPr lang="en-US" altLang="en-US" sz="1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>
            <a:extLst>
              <a:ext uri="{FF2B5EF4-FFF2-40B4-BE49-F238E27FC236}">
                <a16:creationId xmlns:a16="http://schemas.microsoft.com/office/drawing/2014/main" id="{BB5068CF-EFB5-424C-92E9-0F56B4D44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438400"/>
            <a:ext cx="4495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245" name="Rectangle 2">
            <a:extLst>
              <a:ext uri="{FF2B5EF4-FFF2-40B4-BE49-F238E27FC236}">
                <a16:creationId xmlns:a16="http://schemas.microsoft.com/office/drawing/2014/main" id="{2F9A3452-2ACB-42CB-A90F-851912EE67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  <p:sp>
        <p:nvSpPr>
          <p:cNvPr id="10246" name="Text Box 3">
            <a:extLst>
              <a:ext uri="{FF2B5EF4-FFF2-40B4-BE49-F238E27FC236}">
                <a16:creationId xmlns:a16="http://schemas.microsoft.com/office/drawing/2014/main" id="{53CCF584-33D9-4411-B746-DAA52403E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10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</a:t>
            </a:r>
            <a:r>
              <a:rPr lang="en-US" altLang="en-US" sz="1200" b="1" dirty="0" err="1"/>
              <a:t>Primäre</a:t>
            </a:r>
            <a:r>
              <a:rPr lang="en-US" altLang="en-US" sz="1200" b="1" dirty="0"/>
              <a:t> </a:t>
            </a:r>
            <a:r>
              <a:rPr lang="en-US" altLang="en-US" sz="1200" b="1" dirty="0" err="1"/>
              <a:t>Augenerkrankung</a:t>
            </a: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</a:t>
            </a:r>
            <a:r>
              <a:rPr lang="en-US" altLang="en-US" sz="1200" dirty="0" err="1"/>
              <a:t>eine</a:t>
            </a:r>
            <a:r>
              <a:rPr lang="en-US" altLang="en-US" sz="1200" dirty="0"/>
              <a:t> </a:t>
            </a:r>
            <a:r>
              <a:rPr lang="en-US" altLang="en-US" sz="1200" b="1" i="1" dirty="0" err="1"/>
              <a:t>einseitige</a:t>
            </a:r>
            <a:r>
              <a:rPr lang="en-US" altLang="en-US" sz="1200" b="1" i="1" dirty="0"/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</a:t>
            </a:r>
            <a:r>
              <a:rPr lang="en-US" altLang="en-US" sz="1200" dirty="0" err="1"/>
              <a:t>Zeigt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sich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durch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Bläschen</a:t>
            </a:r>
            <a:r>
              <a:rPr lang="en-US" altLang="en-US" sz="1200" dirty="0">
                <a:solidFill>
                  <a:srgbClr val="0000FF"/>
                </a:solidFill>
              </a:rPr>
              <a:t>/</a:t>
            </a:r>
            <a:r>
              <a:rPr lang="en-US" altLang="en-US" sz="1200" dirty="0" err="1">
                <a:solidFill>
                  <a:srgbClr val="0000FF"/>
                </a:solidFill>
              </a:rPr>
              <a:t>Geschwüre</a:t>
            </a:r>
            <a:r>
              <a:rPr lang="en-US" altLang="en-US" sz="1200" dirty="0"/>
              <a:t> am </a:t>
            </a:r>
            <a:r>
              <a:rPr lang="en-US" altLang="en-US" sz="1200" dirty="0" err="1"/>
              <a:t>Lidrand</a:t>
            </a:r>
            <a:r>
              <a:rPr lang="en-US" altLang="en-US" sz="1200" dirty="0"/>
              <a:t>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konjunktivale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</a:t>
            </a:r>
            <a:r>
              <a:rPr lang="en-US" altLang="en-US" sz="1200" b="1" dirty="0" err="1"/>
              <a:t>Rezidivierende</a:t>
            </a:r>
            <a:r>
              <a:rPr lang="en-US" altLang="en-US" sz="1200" b="1" dirty="0"/>
              <a:t> </a:t>
            </a:r>
            <a:r>
              <a:rPr lang="en-US" altLang="en-US" sz="1200" b="1" dirty="0" err="1"/>
              <a:t>Augenerkrankung</a:t>
            </a:r>
            <a:endParaRPr lang="en-US" altLang="en-US" sz="1200" b="1" dirty="0"/>
          </a:p>
        </p:txBody>
      </p:sp>
      <p:sp>
        <p:nvSpPr>
          <p:cNvPr id="10247" name="Text Box 4">
            <a:extLst>
              <a:ext uri="{FF2B5EF4-FFF2-40B4-BE49-F238E27FC236}">
                <a16:creationId xmlns:a16="http://schemas.microsoft.com/office/drawing/2014/main" id="{21D3F036-61D5-4B90-8C03-7AEDE3105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486025"/>
            <a:ext cx="6498895" cy="19184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In wie viel Prozent der Fälle tritt die </a:t>
            </a:r>
            <a:r>
              <a:rPr lang="en-US" altLang="en-US" sz="1200" i="1" dirty="0" err="1">
                <a:solidFill>
                  <a:srgbClr val="0000FF"/>
                </a:solidFill>
              </a:rPr>
              <a:t>Anteriore</a:t>
            </a:r>
            <a:r>
              <a:rPr lang="en-US" altLang="en-US" sz="1200" i="1" dirty="0">
                <a:solidFill>
                  <a:srgbClr val="0000FF"/>
                </a:solidFill>
              </a:rPr>
              <a:t>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Erkrankung</a:t>
            </a:r>
            <a:r>
              <a:rPr lang="en-US" altLang="en-US" sz="1200" i="1" dirty="0">
                <a:solidFill>
                  <a:srgbClr val="0000FF"/>
                </a:solidFill>
              </a:rPr>
              <a:t> beidseitig auf? </a:t>
            </a:r>
            <a:r>
              <a:rPr lang="en-US" altLang="en-US" sz="1200" b="1" dirty="0">
                <a:solidFill>
                  <a:srgbClr val="0000FF"/>
                </a:solidFill>
              </a:rPr>
              <a:t>~10 %</a:t>
            </a:r>
          </a:p>
        </p:txBody>
      </p:sp>
      <p:sp>
        <p:nvSpPr>
          <p:cNvPr id="10248" name="Oval 5">
            <a:extLst>
              <a:ext uri="{FF2B5EF4-FFF2-40B4-BE49-F238E27FC236}">
                <a16:creationId xmlns:a16="http://schemas.microsoft.com/office/drawing/2014/main" id="{BB311DA0-8794-4417-99D2-CD431ADAF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369308"/>
            <a:ext cx="1600200" cy="4572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49" name="Line 6">
            <a:extLst>
              <a:ext uri="{FF2B5EF4-FFF2-40B4-BE49-F238E27FC236}">
                <a16:creationId xmlns:a16="http://schemas.microsoft.com/office/drawing/2014/main" id="{CBC44374-A831-44B1-A0EC-CE4D30048A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2057400"/>
            <a:ext cx="1524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Slide Number Placeholder 1">
            <a:extLst>
              <a:ext uri="{FF2B5EF4-FFF2-40B4-BE49-F238E27FC236}">
                <a16:creationId xmlns:a16="http://schemas.microsoft.com/office/drawing/2014/main" id="{3EF2AF60-7105-401C-83B2-C95A2EC22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B0C375D-DC50-4E51-AD2E-67B5D2C5B80A}" type="slidenum">
              <a:rPr lang="en-US" altLang="en-US" sz="1000"/>
              <a:t>25</a:t>
            </a:fld>
            <a:endParaRPr lang="en-US" altLang="en-US" sz="1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>
            <a:extLst>
              <a:ext uri="{FF2B5EF4-FFF2-40B4-BE49-F238E27FC236}">
                <a16:creationId xmlns:a16="http://schemas.microsoft.com/office/drawing/2014/main" id="{5B26D496-FEEE-46F0-AF10-8C5E6A783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endParaRPr lang="en-US" altLang="en-US" sz="16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--Epithel</a:t>
            </a:r>
            <a:r>
              <a:rPr lang="en-US" altLang="en-US" sz="1200" dirty="0">
                <a:solidFill>
                  <a:schemeClr val="bg1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</a:t>
            </a:r>
            <a:r>
              <a:rPr lang="en-US" altLang="en-US" sz="1200" b="1" dirty="0" err="1">
                <a:solidFill>
                  <a:schemeClr val="bg1"/>
                </a:solidFill>
              </a:rPr>
              <a:t>Endotheliitis</a:t>
            </a:r>
            <a:r>
              <a:rPr lang="en-US" altLang="en-US" sz="1200" b="1" dirty="0">
                <a:solidFill>
                  <a:schemeClr val="bg1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c) 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Defekte bei der Iris-Transillumination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d) 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5DC03F8A-B3F8-462B-B61E-8B3A6C78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50FAD9-7F56-40C8-879E-9498EE424684}" type="slidenum">
              <a:rPr lang="en-US" altLang="en-US" sz="1000"/>
              <a:t>26</a:t>
            </a:fld>
            <a:endParaRPr lang="en-US" altLang="en-US" sz="100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0E616DF-1D2A-46C9-946E-7E3FFF6E3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5437" y="4038600"/>
            <a:ext cx="3750363" cy="646331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Vier unterschiedliche Augenmanifestationen (denken Sie breit gefasst und anatomisch)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D2536C7-00BE-4917-A840-E78B6FE738B4}"/>
              </a:ext>
            </a:extLst>
          </p:cNvPr>
          <p:cNvCxnSpPr>
            <a:cxnSpLocks/>
          </p:cNvCxnSpPr>
          <p:nvPr/>
        </p:nvCxnSpPr>
        <p:spPr>
          <a:xfrm flipH="1" flipV="1">
            <a:off x="1447800" y="3276600"/>
            <a:ext cx="3107636" cy="10851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E2F91B8-231C-4F52-84A4-5AD9FF00FFC5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1752601" y="4361766"/>
            <a:ext cx="2802836" cy="3626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DB8C6E3-4F63-401A-AD81-621AD120FFC5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1828801" y="4361766"/>
            <a:ext cx="2726636" cy="10484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B02F7DF-BF6E-4A6D-B868-57DB1654C963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2819400" y="3048000"/>
            <a:ext cx="1736037" cy="13137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311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>
            <a:extLst>
              <a:ext uri="{FF2B5EF4-FFF2-40B4-BE49-F238E27FC236}">
                <a16:creationId xmlns:a16="http://schemas.microsoft.com/office/drawing/2014/main" id="{5B26D496-FEEE-46F0-AF10-8C5E6A783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--Epithelial</a:t>
            </a:r>
            <a:r>
              <a:rPr lang="en-US" altLang="en-US" sz="1200" dirty="0">
                <a:solidFill>
                  <a:schemeClr val="bg1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</a:t>
            </a:r>
            <a:r>
              <a:rPr lang="en-US" altLang="en-US" sz="1200" b="1" dirty="0" err="1">
                <a:solidFill>
                  <a:schemeClr val="bg1"/>
                </a:solidFill>
              </a:rPr>
              <a:t>Endotheliitis</a:t>
            </a:r>
            <a:r>
              <a:rPr lang="en-US" altLang="en-US" sz="1200" b="1" dirty="0">
                <a:solidFill>
                  <a:schemeClr val="bg1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c) </a:t>
            </a:r>
            <a:r>
              <a:rPr lang="en-US" altLang="en-US" sz="1200" i="1" dirty="0">
                <a:solidFill>
                  <a:srgbClr val="0000FF"/>
                </a:solidFill>
              </a:rPr>
              <a:t>Iridozyklitis</a:t>
            </a:r>
            <a:endParaRPr lang="en-US" altLang="en-US" sz="18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d) </a:t>
            </a:r>
            <a:r>
              <a:rPr lang="en-US" altLang="en-US" sz="1200" i="1" dirty="0">
                <a:solidFill>
                  <a:srgbClr val="0000FF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5DC03F8A-B3F8-462B-B61E-8B3A6C78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50FAD9-7F56-40C8-879E-9498EE424684}" type="slidenum">
              <a:rPr lang="en-US" altLang="en-US" sz="1000"/>
              <a:t>27</a:t>
            </a:fld>
            <a:endParaRPr lang="en-US" altLang="en-US" sz="100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0E616DF-1D2A-46C9-946E-7E3FFF6E3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637" y="3429000"/>
            <a:ext cx="3750363" cy="646331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Vier unterschiedliche Augenmanifestationen (denken Sie breit gefasst und anatomisch)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D2536C7-00BE-4917-A840-E78B6FE738B4}"/>
              </a:ext>
            </a:extLst>
          </p:cNvPr>
          <p:cNvCxnSpPr>
            <a:cxnSpLocks/>
          </p:cNvCxnSpPr>
          <p:nvPr/>
        </p:nvCxnSpPr>
        <p:spPr>
          <a:xfrm flipH="1" flipV="1">
            <a:off x="1524000" y="2667000"/>
            <a:ext cx="3107636" cy="10851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E2F91B8-231C-4F52-84A4-5AD9FF00FFC5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1371600" y="3683200"/>
            <a:ext cx="3260037" cy="689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DB8C6E3-4F63-401A-AD81-621AD120FFC5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1523999" y="3752166"/>
            <a:ext cx="3107638" cy="549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B02F7DF-BF6E-4A6D-B868-57DB1654C963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1981200" y="2391117"/>
            <a:ext cx="2650437" cy="1361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24558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>
            <a:extLst>
              <a:ext uri="{FF2B5EF4-FFF2-40B4-BE49-F238E27FC236}">
                <a16:creationId xmlns:a16="http://schemas.microsoft.com/office/drawing/2014/main" id="{5B26D496-FEEE-46F0-AF10-8C5E6A783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: </a:t>
            </a:r>
            <a:r>
              <a:rPr lang="de-DE" altLang="en-US" sz="1200" dirty="0"/>
              <a:t>Ähnlich wie die primäre Erkrankung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--Epithelial</a:t>
            </a:r>
            <a:r>
              <a:rPr lang="en-US" altLang="en-US" sz="1200" dirty="0">
                <a:solidFill>
                  <a:schemeClr val="bg1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</a:t>
            </a:r>
            <a:r>
              <a:rPr lang="en-US" altLang="en-US" sz="1200" b="1" dirty="0" err="1">
                <a:solidFill>
                  <a:schemeClr val="bg1"/>
                </a:solidFill>
              </a:rPr>
              <a:t>Endotheliitis</a:t>
            </a:r>
            <a:r>
              <a:rPr lang="en-US" altLang="en-US" sz="1200" b="1" dirty="0">
                <a:solidFill>
                  <a:schemeClr val="bg1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5DC03F8A-B3F8-462B-B61E-8B3A6C78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50FAD9-7F56-40C8-879E-9498EE424684}" type="slidenum">
              <a:rPr lang="en-US" altLang="en-US" sz="1000"/>
              <a:t>28</a:t>
            </a:fld>
            <a:endParaRPr lang="en-US" altLang="en-US" sz="1000"/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88C8204C-1C7D-4E17-A2E9-7FA15A0AB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286000"/>
            <a:ext cx="1524000" cy="3048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zwei Wörter</a:t>
            </a:r>
          </a:p>
        </p:txBody>
      </p:sp>
    </p:spTree>
    <p:extLst>
      <p:ext uri="{BB962C8B-B14F-4D97-AF65-F5344CB8AC3E}">
        <p14:creationId xmlns:p14="http://schemas.microsoft.com/office/powerpoint/2010/main" val="2347353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>
            <a:extLst>
              <a:ext uri="{FF2B5EF4-FFF2-40B4-BE49-F238E27FC236}">
                <a16:creationId xmlns:a16="http://schemas.microsoft.com/office/drawing/2014/main" id="{5B26D496-FEEE-46F0-AF10-8C5E6A783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: </a:t>
            </a:r>
            <a:r>
              <a:rPr lang="de-DE" altLang="en-US" sz="1200" dirty="0"/>
              <a:t>Ähnlich wie die primäre Erkrankung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--Epithelial</a:t>
            </a:r>
            <a:r>
              <a:rPr lang="en-US" altLang="en-US" sz="1200" dirty="0">
                <a:solidFill>
                  <a:schemeClr val="bg1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</a:t>
            </a:r>
            <a:r>
              <a:rPr lang="en-US" altLang="en-US" sz="1200" b="1" dirty="0" err="1">
                <a:solidFill>
                  <a:schemeClr val="bg1"/>
                </a:solidFill>
              </a:rPr>
              <a:t>Endotheliitis</a:t>
            </a:r>
            <a:r>
              <a:rPr lang="en-US" altLang="en-US" sz="1200" b="1" dirty="0">
                <a:solidFill>
                  <a:schemeClr val="bg1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5DC03F8A-B3F8-462B-B61E-8B3A6C78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50FAD9-7F56-40C8-879E-9498EE424684}" type="slidenum">
              <a:rPr lang="en-US" altLang="en-US" sz="1000"/>
              <a:t>29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1240346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3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6255110" cy="107721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Das Wichtigste zuerst: Wofür steht </a:t>
            </a:r>
            <a:r>
              <a:rPr lang="en-US" sz="1200" b="1" dirty="0">
                <a:solidFill>
                  <a:srgbClr val="0000FF"/>
                </a:solidFill>
              </a:rPr>
              <a:t>HSV </a:t>
            </a:r>
            <a:r>
              <a:rPr lang="en-US" sz="1200" i="1" dirty="0">
                <a:solidFill>
                  <a:srgbClr val="0000FF"/>
                </a:solidFill>
              </a:rPr>
              <a:t>in diesem Zusammenhang?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Herpes-simplex-Virus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viele „Typen“ des HSV gibt es, und wie heißen sie?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B9F6B91A-B274-4C51-A736-EB48D021B5AB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DBFDF93-CC30-4003-993C-123D7F5799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</p:spTree>
    <p:extLst>
      <p:ext uri="{BB962C8B-B14F-4D97-AF65-F5344CB8AC3E}">
        <p14:creationId xmlns:p14="http://schemas.microsoft.com/office/powerpoint/2010/main" val="2284424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>
            <a:extLst>
              <a:ext uri="{FF2B5EF4-FFF2-40B4-BE49-F238E27FC236}">
                <a16:creationId xmlns:a16="http://schemas.microsoft.com/office/drawing/2014/main" id="{5B26D496-FEEE-46F0-AF10-8C5E6A783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: </a:t>
            </a:r>
            <a:r>
              <a:rPr lang="en-US" altLang="en-US" sz="1200" dirty="0"/>
              <a:t>Ähnlich wie </a:t>
            </a:r>
            <a:r>
              <a:rPr lang="en-US" altLang="en-US" sz="1200" dirty="0">
                <a:solidFill>
                  <a:srgbClr val="0000FF"/>
                </a:solidFill>
              </a:rPr>
              <a:t>die primäre 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--Epithelial</a:t>
            </a:r>
            <a:r>
              <a:rPr lang="en-US" altLang="en-US" sz="1200" dirty="0">
                <a:solidFill>
                  <a:schemeClr val="bg1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</a:t>
            </a:r>
            <a:r>
              <a:rPr lang="en-US" altLang="en-US" sz="1200" b="1" dirty="0" err="1">
                <a:solidFill>
                  <a:schemeClr val="bg1"/>
                </a:solidFill>
              </a:rPr>
              <a:t>Endotheliitis</a:t>
            </a:r>
            <a:r>
              <a:rPr lang="en-US" altLang="en-US" sz="1200" b="1" dirty="0">
                <a:solidFill>
                  <a:schemeClr val="bg1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5DC03F8A-B3F8-462B-B61E-8B3A6C78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50FAD9-7F56-40C8-879E-9498EE424684}" type="slidenum">
              <a:rPr lang="en-US" altLang="en-US" sz="1000"/>
              <a:t>30</a:t>
            </a:fld>
            <a:endParaRPr lang="en-US" altLang="en-US" sz="1000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CD4ED55-A46B-450B-B179-32E0C4344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320762"/>
            <a:ext cx="6420347" cy="58477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Erfordert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rezidivierende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 </a:t>
            </a:r>
            <a:r>
              <a:rPr lang="en-US" altLang="en-US" sz="1200" i="1" dirty="0">
                <a:solidFill>
                  <a:srgbClr val="0000FF"/>
                </a:solidFill>
              </a:rPr>
              <a:t>eine aggressive Behandlung?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CFF"/>
                </a:solidFill>
              </a:rPr>
              <a:t>Im Allgemeinen nicht – sie verläuft meist selbstlimitierend</a:t>
            </a:r>
          </a:p>
        </p:txBody>
      </p:sp>
    </p:spTree>
    <p:extLst>
      <p:ext uri="{BB962C8B-B14F-4D97-AF65-F5344CB8AC3E}">
        <p14:creationId xmlns:p14="http://schemas.microsoft.com/office/powerpoint/2010/main" val="1521323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>
            <a:extLst>
              <a:ext uri="{FF2B5EF4-FFF2-40B4-BE49-F238E27FC236}">
                <a16:creationId xmlns:a16="http://schemas.microsoft.com/office/drawing/2014/main" id="{5B26D496-FEEE-46F0-AF10-8C5E6A783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: </a:t>
            </a:r>
            <a:r>
              <a:rPr lang="de-DE" altLang="en-US" sz="1200" dirty="0"/>
              <a:t>Ähnlich wie die primäre Erkrankung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--Epithelial</a:t>
            </a:r>
            <a:r>
              <a:rPr lang="en-US" altLang="en-US" sz="1200" dirty="0">
                <a:solidFill>
                  <a:schemeClr val="bg1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</a:t>
            </a:r>
            <a:r>
              <a:rPr lang="en-US" altLang="en-US" sz="1200" b="1" dirty="0" err="1">
                <a:solidFill>
                  <a:schemeClr val="bg1"/>
                </a:solidFill>
              </a:rPr>
              <a:t>Endotheliitis</a:t>
            </a:r>
            <a:r>
              <a:rPr lang="en-US" altLang="en-US" sz="1200" b="1" dirty="0">
                <a:solidFill>
                  <a:schemeClr val="bg1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5DC03F8A-B3F8-462B-B61E-8B3A6C78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50FAD9-7F56-40C8-879E-9498EE424684}" type="slidenum">
              <a:rPr lang="en-US" altLang="en-US" sz="1000"/>
              <a:t>31</a:t>
            </a:fld>
            <a:endParaRPr lang="en-US" altLang="en-US" sz="1000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CD4ED55-A46B-450B-B179-32E0C4344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320762"/>
            <a:ext cx="6420347" cy="58477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Erfordert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rezidivierende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 </a:t>
            </a:r>
            <a:r>
              <a:rPr lang="en-US" altLang="en-US" sz="1200" i="1" dirty="0">
                <a:solidFill>
                  <a:srgbClr val="0000FF"/>
                </a:solidFill>
              </a:rPr>
              <a:t>eine aggressive Behandlung?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Im Allgemeinen nicht – sie verläuft meist selbstlimitierend</a:t>
            </a:r>
          </a:p>
        </p:txBody>
      </p:sp>
    </p:spTree>
    <p:extLst>
      <p:ext uri="{BB962C8B-B14F-4D97-AF65-F5344CB8AC3E}">
        <p14:creationId xmlns:p14="http://schemas.microsoft.com/office/powerpoint/2010/main" val="2298457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>
            <a:extLst>
              <a:ext uri="{FF2B5EF4-FFF2-40B4-BE49-F238E27FC236}">
                <a16:creationId xmlns:a16="http://schemas.microsoft.com/office/drawing/2014/main" id="{5B26D496-FEEE-46F0-AF10-8C5E6A783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: </a:t>
            </a:r>
            <a:r>
              <a:rPr lang="de-DE" altLang="en-US" sz="1200" dirty="0"/>
              <a:t>Ähnlich wie die primäre Erkrankung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--Epithelial</a:t>
            </a:r>
            <a:r>
              <a:rPr lang="en-US" altLang="en-US" sz="1200" dirty="0">
                <a:solidFill>
                  <a:schemeClr val="bg1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</a:t>
            </a:r>
            <a:r>
              <a:rPr lang="en-US" altLang="en-US" sz="1200" b="1" dirty="0" err="1">
                <a:solidFill>
                  <a:schemeClr val="bg1"/>
                </a:solidFill>
              </a:rPr>
              <a:t>Endotheliitis</a:t>
            </a:r>
            <a:r>
              <a:rPr lang="en-US" altLang="en-US" sz="1200" b="1" dirty="0">
                <a:solidFill>
                  <a:schemeClr val="bg1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5DC03F8A-B3F8-462B-B61E-8B3A6C78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50FAD9-7F56-40C8-879E-9498EE424684}" type="slidenum">
              <a:rPr lang="en-US" altLang="en-US" sz="1000"/>
              <a:t>32</a:t>
            </a:fld>
            <a:endParaRPr lang="en-US" altLang="en-US" sz="1000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CD4ED55-A46B-450B-B179-32E0C4344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320762"/>
            <a:ext cx="6420347" cy="58477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Erfordert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rezidivierende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Blepharokonjunktivitis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eine aggressive Behandlung?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Im Allgemeinen</a:t>
            </a:r>
            <a:r>
              <a:rPr lang="en-US" altLang="en-US" sz="1200" dirty="0">
                <a:solidFill>
                  <a:srgbClr val="0000FF"/>
                </a:solidFill>
              </a:rPr>
              <a:t> nicht – sie verläuft meist selbstlimitierend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5EC463B-A739-4DB4-8A54-51CBE525C653}"/>
              </a:ext>
            </a:extLst>
          </p:cNvPr>
          <p:cNvSpPr/>
          <p:nvPr/>
        </p:nvSpPr>
        <p:spPr>
          <a:xfrm>
            <a:off x="76200" y="3445150"/>
            <a:ext cx="4191000" cy="5553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979CB3-0DDF-49AA-A700-30888C4F0CA8}"/>
              </a:ext>
            </a:extLst>
          </p:cNvPr>
          <p:cNvSpPr txBox="1"/>
          <p:nvPr/>
        </p:nvSpPr>
        <p:spPr>
          <a:xfrm>
            <a:off x="1143000" y="4163679"/>
            <a:ext cx="5791199" cy="579646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Unter </a:t>
            </a:r>
            <a:r>
              <a:rPr lang="en-US" sz="1200" i="1" dirty="0" err="1">
                <a:solidFill>
                  <a:srgbClr val="0000FF"/>
                </a:solidFill>
              </a:rPr>
              <a:t>welchen</a:t>
            </a:r>
            <a:r>
              <a:rPr lang="en-US" sz="1200" i="1" dirty="0">
                <a:solidFill>
                  <a:srgbClr val="0000FF"/>
                </a:solidFill>
              </a:rPr>
              <a:t> – </a:t>
            </a:r>
            <a:r>
              <a:rPr lang="en-US" sz="1200" b="1" i="1" dirty="0">
                <a:solidFill>
                  <a:srgbClr val="0000FF"/>
                </a:solidFill>
              </a:rPr>
              <a:t>nicht </a:t>
            </a:r>
            <a:r>
              <a:rPr lang="en-US" sz="1200" i="1" dirty="0">
                <a:solidFill>
                  <a:srgbClr val="0000FF"/>
                </a:solidFill>
              </a:rPr>
              <a:t>„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Allgemeinen</a:t>
            </a:r>
            <a:r>
              <a:rPr lang="en-US" sz="1200" i="1" dirty="0">
                <a:solidFill>
                  <a:srgbClr val="0000FF"/>
                </a:solidFill>
              </a:rPr>
              <a:t>“ – </a:t>
            </a:r>
            <a:r>
              <a:rPr lang="en-US" sz="1200" i="1" dirty="0" err="1">
                <a:solidFill>
                  <a:srgbClr val="0000FF"/>
                </a:solidFill>
              </a:rPr>
              <a:t>Bedingungen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verläuft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b="1" i="1" dirty="0">
                <a:solidFill>
                  <a:srgbClr val="0000FF"/>
                </a:solidFill>
              </a:rPr>
              <a:t>nicht </a:t>
            </a:r>
            <a:r>
              <a:rPr lang="en-US" sz="1200" i="1" dirty="0" err="1">
                <a:solidFill>
                  <a:srgbClr val="0000FF"/>
                </a:solidFill>
              </a:rPr>
              <a:t>selbstlimitierend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b="1" i="1" dirty="0" err="1">
                <a:solidFill>
                  <a:srgbClr val="0000FF"/>
                </a:solidFill>
              </a:rPr>
              <a:t>würde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daher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aggressive </a:t>
            </a:r>
            <a:r>
              <a:rPr lang="en-US" sz="1200" i="1" dirty="0" err="1">
                <a:solidFill>
                  <a:srgbClr val="0000FF"/>
                </a:solidFill>
              </a:rPr>
              <a:t>Therapie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erfordern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400" i="1" dirty="0">
              <a:solidFill>
                <a:srgbClr val="99FF99"/>
              </a:solidFill>
            </a:endParaRPr>
          </a:p>
          <a:p>
            <a:r>
              <a:rPr lang="en-US" sz="1200" dirty="0">
                <a:solidFill>
                  <a:srgbClr val="99FF99"/>
                </a:solidFill>
              </a:rPr>
              <a:t>Wenn der </a:t>
            </a:r>
            <a:r>
              <a:rPr lang="en-US" sz="1200" dirty="0" err="1">
                <a:solidFill>
                  <a:srgbClr val="99FF99"/>
                </a:solidFill>
              </a:rPr>
              <a:t>Patient </a:t>
            </a:r>
            <a:r>
              <a:rPr lang="en-US" sz="1200" b="1" dirty="0">
                <a:solidFill>
                  <a:srgbClr val="99FF99"/>
                </a:solidFill>
              </a:rPr>
              <a:t>immungeschwächt</a:t>
            </a:r>
            <a:r>
              <a:rPr lang="en-US" sz="1200" dirty="0">
                <a:solidFill>
                  <a:srgbClr val="99FF99"/>
                </a:solidFill>
              </a:rPr>
              <a:t> ist</a:t>
            </a:r>
          </a:p>
        </p:txBody>
      </p:sp>
    </p:spTree>
    <p:extLst>
      <p:ext uri="{BB962C8B-B14F-4D97-AF65-F5344CB8AC3E}">
        <p14:creationId xmlns:p14="http://schemas.microsoft.com/office/powerpoint/2010/main" val="20048153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>
            <a:extLst>
              <a:ext uri="{FF2B5EF4-FFF2-40B4-BE49-F238E27FC236}">
                <a16:creationId xmlns:a16="http://schemas.microsoft.com/office/drawing/2014/main" id="{5B26D496-FEEE-46F0-AF10-8C5E6A783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5366" name="Text Box 3">
            <a:extLst>
              <a:ext uri="{FF2B5EF4-FFF2-40B4-BE49-F238E27FC236}">
                <a16:creationId xmlns:a16="http://schemas.microsoft.com/office/drawing/2014/main" id="{2ABCD639-2942-4013-A55D-C33843597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: </a:t>
            </a:r>
            <a:r>
              <a:rPr lang="de-DE" altLang="en-US" sz="1200" dirty="0"/>
              <a:t>Ähnlich wie die primäre Erkrankung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--Epithelial</a:t>
            </a:r>
            <a:r>
              <a:rPr lang="en-US" altLang="en-US" sz="1200" dirty="0">
                <a:solidFill>
                  <a:schemeClr val="bg1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  <a:r>
              <a:rPr lang="en-US" altLang="en-US" sz="1200" b="1" dirty="0">
                <a:solidFill>
                  <a:schemeClr val="bg1"/>
                </a:solidFill>
              </a:rPr>
              <a:t>--</a:t>
            </a:r>
            <a:r>
              <a:rPr lang="en-US" altLang="en-US" sz="1200" b="1" dirty="0" err="1">
                <a:solidFill>
                  <a:schemeClr val="bg1"/>
                </a:solidFill>
              </a:rPr>
              <a:t>Endotheliitis</a:t>
            </a:r>
            <a:r>
              <a:rPr lang="en-US" altLang="en-US" sz="1200" b="1" dirty="0">
                <a:solidFill>
                  <a:schemeClr val="bg1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5DC03F8A-B3F8-462B-B61E-8B3A6C78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50FAD9-7F56-40C8-879E-9498EE424684}" type="slidenum">
              <a:rPr lang="en-US" altLang="en-US" sz="1000"/>
              <a:t>33</a:t>
            </a:fld>
            <a:endParaRPr lang="en-US" altLang="en-US" sz="1000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CD4ED55-A46B-450B-B179-32E0C4344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320762"/>
            <a:ext cx="6420347" cy="58477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Erfordert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rezidivierende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Blepharokonjunktivitis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eine aggressive Behandlung?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Im Allgemeinen</a:t>
            </a:r>
            <a:r>
              <a:rPr lang="en-US" altLang="en-US" sz="1200" dirty="0">
                <a:solidFill>
                  <a:srgbClr val="0000FF"/>
                </a:solidFill>
              </a:rPr>
              <a:t> nicht – sie verläuft meist selbstlimitierend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5EC463B-A739-4DB4-8A54-51CBE525C653}"/>
              </a:ext>
            </a:extLst>
          </p:cNvPr>
          <p:cNvSpPr/>
          <p:nvPr/>
        </p:nvSpPr>
        <p:spPr>
          <a:xfrm>
            <a:off x="76200" y="3445150"/>
            <a:ext cx="4191000" cy="5553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979CB3-0DDF-49AA-A700-30888C4F0CA8}"/>
              </a:ext>
            </a:extLst>
          </p:cNvPr>
          <p:cNvSpPr txBox="1"/>
          <p:nvPr/>
        </p:nvSpPr>
        <p:spPr>
          <a:xfrm>
            <a:off x="1143000" y="4163679"/>
            <a:ext cx="5791199" cy="73866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Unter welchen – </a:t>
            </a:r>
            <a:r>
              <a:rPr lang="en-US" sz="1200" b="1" i="1" dirty="0">
                <a:solidFill>
                  <a:srgbClr val="0000FF"/>
                </a:solidFill>
              </a:rPr>
              <a:t>nicht </a:t>
            </a:r>
            <a:r>
              <a:rPr lang="en-US" sz="1200" i="1" dirty="0">
                <a:solidFill>
                  <a:srgbClr val="0000FF"/>
                </a:solidFill>
              </a:rPr>
              <a:t>„im Allgemeinen“ – Bedingungen verläuft sie </a:t>
            </a:r>
            <a:r>
              <a:rPr lang="en-US" sz="1200" b="1" i="1" dirty="0">
                <a:solidFill>
                  <a:srgbClr val="0000FF"/>
                </a:solidFill>
              </a:rPr>
              <a:t>nicht </a:t>
            </a:r>
            <a:r>
              <a:rPr lang="en-US" sz="1200" i="1" dirty="0">
                <a:solidFill>
                  <a:srgbClr val="0000FF"/>
                </a:solidFill>
              </a:rPr>
              <a:t>selbstlimitierend und </a:t>
            </a:r>
            <a:r>
              <a:rPr lang="en-US" sz="1200" b="1" i="1" dirty="0">
                <a:solidFill>
                  <a:srgbClr val="0000FF"/>
                </a:solidFill>
              </a:rPr>
              <a:t>würde</a:t>
            </a:r>
            <a:r>
              <a:rPr lang="en-US" sz="1200" i="1" dirty="0">
                <a:solidFill>
                  <a:srgbClr val="0000FF"/>
                </a:solidFill>
              </a:rPr>
              <a:t> daher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aggressive </a:t>
            </a:r>
            <a:r>
              <a:rPr lang="en-US" sz="1200" i="1" dirty="0" err="1">
                <a:solidFill>
                  <a:srgbClr val="0000FF"/>
                </a:solidFill>
              </a:rPr>
              <a:t>Therapie</a:t>
            </a:r>
            <a:r>
              <a:rPr lang="en-US" sz="1200" i="1" dirty="0">
                <a:solidFill>
                  <a:srgbClr val="0000FF"/>
                </a:solidFill>
              </a:rPr>
              <a:t> erfordern?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Wenn der </a:t>
            </a:r>
            <a:r>
              <a:rPr lang="en-US" sz="1200" dirty="0" err="1">
                <a:solidFill>
                  <a:srgbClr val="0000FF"/>
                </a:solidFill>
              </a:rPr>
              <a:t>Patient </a:t>
            </a:r>
            <a:r>
              <a:rPr lang="en-US" sz="1200" b="1" dirty="0">
                <a:solidFill>
                  <a:srgbClr val="0000FF"/>
                </a:solidFill>
              </a:rPr>
              <a:t>immungeschwächt</a:t>
            </a:r>
            <a:r>
              <a:rPr lang="en-US" sz="1200" dirty="0">
                <a:solidFill>
                  <a:srgbClr val="0000FF"/>
                </a:solidFill>
              </a:rPr>
              <a:t> ist</a:t>
            </a:r>
          </a:p>
        </p:txBody>
      </p:sp>
    </p:spTree>
    <p:extLst>
      <p:ext uri="{BB962C8B-B14F-4D97-AF65-F5344CB8AC3E}">
        <p14:creationId xmlns:p14="http://schemas.microsoft.com/office/powerpoint/2010/main" val="2548375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>
            <a:extLst>
              <a:ext uri="{FF2B5EF4-FFF2-40B4-BE49-F238E27FC236}">
                <a16:creationId xmlns:a16="http://schemas.microsoft.com/office/drawing/2014/main" id="{FD596234-8E22-4512-8508-E8317716A8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6390" name="Text Box 3">
            <a:extLst>
              <a:ext uri="{FF2B5EF4-FFF2-40B4-BE49-F238E27FC236}">
                <a16:creationId xmlns:a16="http://schemas.microsoft.com/office/drawing/2014/main" id="{F28B3D7C-AB8A-41B5-8BEE-0971D3094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--</a:t>
            </a:r>
            <a:r>
              <a:rPr lang="en-US" altLang="en-US" sz="1200" b="1" i="1" dirty="0"/>
              <a:t>?</a:t>
            </a:r>
            <a:endParaRPr lang="en-US" altLang="en-US" sz="1600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--</a:t>
            </a:r>
            <a:r>
              <a:rPr lang="en-US" altLang="en-US" sz="1200" b="1" i="1" dirty="0"/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--</a:t>
            </a:r>
            <a:r>
              <a:rPr lang="en-US" altLang="en-US" sz="1200" b="1" i="1" dirty="0"/>
              <a:t>?</a:t>
            </a:r>
            <a:endParaRPr lang="en-US" altLang="en-US" sz="1600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--Äußert sich durch einseitig erhöhten Augeninnendruck</a:t>
            </a:r>
          </a:p>
        </p:txBody>
      </p:sp>
      <p:sp>
        <p:nvSpPr>
          <p:cNvPr id="16391" name="Slide Number Placeholder 1">
            <a:extLst>
              <a:ext uri="{FF2B5EF4-FFF2-40B4-BE49-F238E27FC236}">
                <a16:creationId xmlns:a16="http://schemas.microsoft.com/office/drawing/2014/main" id="{A72F07D1-A32A-4FAB-BAF8-E4D00AD60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FD5E28C-F710-4672-B7E9-A115CAAB6EC2}" type="slidenum">
              <a:rPr lang="en-US" altLang="en-US" sz="1000"/>
              <a:t>34</a:t>
            </a:fld>
            <a:endParaRPr lang="en-US" altLang="en-US" sz="10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833E8BD-4F44-4045-A487-BA411C623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436" y="3810176"/>
            <a:ext cx="46987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Drei spezifische und klar unterscheidbare Subtypen der Keratitis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EECC3B9-56F7-44E9-B783-D4F784318106}"/>
              </a:ext>
            </a:extLst>
          </p:cNvPr>
          <p:cNvCxnSpPr>
            <a:cxnSpLocks/>
          </p:cNvCxnSpPr>
          <p:nvPr/>
        </p:nvCxnSpPr>
        <p:spPr>
          <a:xfrm flipH="1" flipV="1">
            <a:off x="1143000" y="2819400"/>
            <a:ext cx="3113436" cy="11754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43766A0-A68B-468A-8BA5-73B179095DDE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066801" y="3046796"/>
            <a:ext cx="3189635" cy="9480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91C10E3-E268-4B65-953C-968B0AE901B5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066801" y="3580886"/>
            <a:ext cx="3189635" cy="4139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>
            <a:extLst>
              <a:ext uri="{FF2B5EF4-FFF2-40B4-BE49-F238E27FC236}">
                <a16:creationId xmlns:a16="http://schemas.microsoft.com/office/drawing/2014/main" id="{D0FDB5DB-8257-40B2-851E-FBA7A55DD7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7414" name="Text Box 3">
            <a:extLst>
              <a:ext uri="{FF2B5EF4-FFF2-40B4-BE49-F238E27FC236}">
                <a16:creationId xmlns:a16="http://schemas.microsoft.com/office/drawing/2014/main" id="{2932BE8A-5136-413D-991B-2DC167D3B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konjunktivale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 err="1"/>
              <a:t>--Endotheliitis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--Äußert sich durch einseitig erhöhten Augeninnendruck</a:t>
            </a:r>
          </a:p>
        </p:txBody>
      </p:sp>
      <p:sp>
        <p:nvSpPr>
          <p:cNvPr id="17415" name="Slide Number Placeholder 1">
            <a:extLst>
              <a:ext uri="{FF2B5EF4-FFF2-40B4-BE49-F238E27FC236}">
                <a16:creationId xmlns:a16="http://schemas.microsoft.com/office/drawing/2014/main" id="{07171625-6967-4E37-B20E-D25BFE05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E25C9C4-8320-496C-9643-0104C728B4BB}" type="slidenum">
              <a:rPr lang="en-US" altLang="en-US" sz="1000"/>
              <a:t>35</a:t>
            </a:fld>
            <a:endParaRPr lang="en-US" altLang="en-US" sz="100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E4D284AE-E513-4338-A02F-F5D905229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435" y="3810690"/>
            <a:ext cx="46987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Drei spezifische und klar unterscheidbare Subtypen der Keratitis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3930C5B-0A4E-44DE-BCC1-BCA6E69BFF15}"/>
              </a:ext>
            </a:extLst>
          </p:cNvPr>
          <p:cNvCxnSpPr>
            <a:cxnSpLocks/>
          </p:cNvCxnSpPr>
          <p:nvPr/>
        </p:nvCxnSpPr>
        <p:spPr>
          <a:xfrm flipH="1" flipV="1">
            <a:off x="1371600" y="2797175"/>
            <a:ext cx="2884836" cy="11976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F463AA1-CE73-4919-A080-3000978D9901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1295400" y="3047310"/>
            <a:ext cx="2961035" cy="9480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73D0CD-0A04-4BDC-997F-AB2AC0BA0E3D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1676400" y="3581400"/>
            <a:ext cx="2580035" cy="4139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>
            <a:extLst>
              <a:ext uri="{FF2B5EF4-FFF2-40B4-BE49-F238E27FC236}">
                <a16:creationId xmlns:a16="http://schemas.microsoft.com/office/drawing/2014/main" id="{02EB4503-6BE3-41B7-9FF8-9EAC7460B8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8438" name="Text Box 3">
            <a:extLst>
              <a:ext uri="{FF2B5EF4-FFF2-40B4-BE49-F238E27FC236}">
                <a16:creationId xmlns:a16="http://schemas.microsoft.com/office/drawing/2014/main" id="{4DB9209C-702D-409C-A219-88C6E022E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8439" name="Rectangle 4">
            <a:extLst>
              <a:ext uri="{FF2B5EF4-FFF2-40B4-BE49-F238E27FC236}">
                <a16:creationId xmlns:a16="http://schemas.microsoft.com/office/drawing/2014/main" id="{F139EA6E-E5CF-40C3-A30D-5AD1473E7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667000"/>
            <a:ext cx="3581400" cy="228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Wörter</a:t>
            </a:r>
          </a:p>
        </p:txBody>
      </p:sp>
      <p:sp>
        <p:nvSpPr>
          <p:cNvPr id="18441" name="Slide Number Placeholder 1">
            <a:extLst>
              <a:ext uri="{FF2B5EF4-FFF2-40B4-BE49-F238E27FC236}">
                <a16:creationId xmlns:a16="http://schemas.microsoft.com/office/drawing/2014/main" id="{89F806EC-73D2-44A5-A946-4FDB5E148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3CA2B8C-9BF5-45DE-8D19-F30C5DCBBD61}" type="slidenum">
              <a:rPr lang="en-US" altLang="en-US" sz="1000"/>
              <a:t>36</a:t>
            </a:fld>
            <a:endParaRPr lang="en-US" altLang="en-US" sz="1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Rectangle 2">
            <a:extLst>
              <a:ext uri="{FF2B5EF4-FFF2-40B4-BE49-F238E27FC236}">
                <a16:creationId xmlns:a16="http://schemas.microsoft.com/office/drawing/2014/main" id="{C3B0A232-A511-4A5C-A75C-7EF51F6464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19464" name="Text Box 3">
            <a:extLst>
              <a:ext uri="{FF2B5EF4-FFF2-40B4-BE49-F238E27FC236}">
                <a16:creationId xmlns:a16="http://schemas.microsoft.com/office/drawing/2014/main" id="{85555E17-D300-43CD-ABB5-8F86700C0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konjunktivale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19465" name="Slide Number Placeholder 1">
            <a:extLst>
              <a:ext uri="{FF2B5EF4-FFF2-40B4-BE49-F238E27FC236}">
                <a16:creationId xmlns:a16="http://schemas.microsoft.com/office/drawing/2014/main" id="{C9BE2912-89F5-415B-87EA-21F81F3F4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E18A15F-47CA-4EAC-869A-64B68AEB91AD}" type="slidenum">
              <a:rPr lang="en-US" altLang="en-US" sz="1000"/>
              <a:t>37</a:t>
            </a:fld>
            <a:endParaRPr lang="en-US" altLang="en-US" sz="1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9FF62E-7EDC-4382-B73A-449D2EB2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50E3FC2D-FF1E-43D4-B1ED-3398482ECA78}" type="slidenum">
              <a:rPr lang="en-US" altLang="en-US" smtClean="0"/>
              <a:t>38</a:t>
            </a:fld>
            <a:endParaRPr lang="en-US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54793A5-D47D-49C4-96AF-838EDF0F13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  <a:endParaRPr lang="en-US" altLang="en-US" b="0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F7DD68F3-DAEC-4B9F-BC09-2FC70DC22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356" y="1197854"/>
            <a:ext cx="6491288" cy="446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DE9C60-2292-4B02-9EE3-B1261372200E}"/>
              </a:ext>
            </a:extLst>
          </p:cNvPr>
          <p:cNvSpPr txBox="1"/>
          <p:nvPr/>
        </p:nvSpPr>
        <p:spPr>
          <a:xfrm>
            <a:off x="3325505" y="5943600"/>
            <a:ext cx="249299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HSV-Epithelkeratitis</a:t>
            </a:r>
          </a:p>
        </p:txBody>
      </p:sp>
    </p:spTree>
    <p:extLst>
      <p:ext uri="{BB962C8B-B14F-4D97-AF65-F5344CB8AC3E}">
        <p14:creationId xmlns:p14="http://schemas.microsoft.com/office/powerpoint/2010/main" val="29610847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Rectangle 2">
            <a:extLst>
              <a:ext uri="{FF2B5EF4-FFF2-40B4-BE49-F238E27FC236}">
                <a16:creationId xmlns:a16="http://schemas.microsoft.com/office/drawing/2014/main" id="{342804CE-A7D7-41B7-930D-3E1A40FE2F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20488" name="Text Box 3">
            <a:extLst>
              <a:ext uri="{FF2B5EF4-FFF2-40B4-BE49-F238E27FC236}">
                <a16:creationId xmlns:a16="http://schemas.microsoft.com/office/drawing/2014/main" id="{1535B933-7699-46DC-A3BF-595F35E08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b="1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20489" name="Oval 4">
            <a:extLst>
              <a:ext uri="{FF2B5EF4-FFF2-40B4-BE49-F238E27FC236}">
                <a16:creationId xmlns:a16="http://schemas.microsoft.com/office/drawing/2014/main" id="{DB2BDA34-52EA-4108-9B8A-FA47E765B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2568575"/>
            <a:ext cx="1447800" cy="4572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0" name="Line 5">
            <a:extLst>
              <a:ext uri="{FF2B5EF4-FFF2-40B4-BE49-F238E27FC236}">
                <a16:creationId xmlns:a16="http://schemas.microsoft.com/office/drawing/2014/main" id="{8774DAAB-0CC1-417C-BBE8-5AAD11850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2917825"/>
            <a:ext cx="685800" cy="12731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1" name="Text Box 6">
            <a:extLst>
              <a:ext uri="{FF2B5EF4-FFF2-40B4-BE49-F238E27FC236}">
                <a16:creationId xmlns:a16="http://schemas.microsoft.com/office/drawing/2014/main" id="{C4D86B4A-A982-42FB-A405-ED4D83DA5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4279900"/>
            <a:ext cx="6354625" cy="535531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färben sich HSV-Dendriten mit </a:t>
            </a:r>
            <a:r>
              <a:rPr lang="en-US" altLang="en-US" sz="1200" i="1" dirty="0">
                <a:solidFill>
                  <a:srgbClr val="00FF00"/>
                </a:solidFill>
              </a:rPr>
              <a:t>Fluorescein </a:t>
            </a:r>
            <a:r>
              <a:rPr lang="en-US" altLang="en-US" sz="1200" i="1" dirty="0">
                <a:solidFill>
                  <a:srgbClr val="0000FF"/>
                </a:solidFill>
              </a:rPr>
              <a:t>und </a:t>
            </a:r>
            <a:r>
              <a:rPr lang="en-US" altLang="en-US" sz="1200" i="1" dirty="0">
                <a:solidFill>
                  <a:srgbClr val="FF6600"/>
                </a:solidFill>
              </a:rPr>
              <a:t>Rose </a:t>
            </a:r>
            <a:r>
              <a:rPr lang="en-US" altLang="en-US" sz="1200" i="1" dirty="0" err="1">
                <a:solidFill>
                  <a:srgbClr val="FF6600"/>
                </a:solidFill>
              </a:rPr>
              <a:t>Bengal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EAEAEA"/>
                </a:solidFill>
              </a:rPr>
              <a:t>Die Basis färbt sich mit </a:t>
            </a:r>
            <a:r>
              <a:rPr lang="en-US" altLang="en-US" sz="1200" b="1" dirty="0">
                <a:solidFill>
                  <a:srgbClr val="EAEAEA"/>
                </a:solidFill>
              </a:rPr>
              <a:t>Fluorescein; </a:t>
            </a:r>
            <a:r>
              <a:rPr lang="en-US" altLang="en-US" sz="1200" dirty="0">
                <a:solidFill>
                  <a:srgbClr val="EAEAEA"/>
                </a:solidFill>
              </a:rPr>
              <a:t>die Ränder färben sich mit </a:t>
            </a:r>
            <a:r>
              <a:rPr lang="en-US" altLang="en-US" sz="1200" b="1" dirty="0">
                <a:solidFill>
                  <a:srgbClr val="EAEAEA"/>
                </a:solidFill>
              </a:rPr>
              <a:t>Rose </a:t>
            </a:r>
            <a:r>
              <a:rPr lang="en-US" altLang="en-US" sz="1200" b="1" dirty="0" err="1">
                <a:solidFill>
                  <a:srgbClr val="EAEAEA"/>
                </a:solidFill>
              </a:rPr>
              <a:t>Bengal</a:t>
            </a:r>
            <a:endParaRPr lang="en-US" altLang="en-US" sz="1600" b="1" dirty="0">
              <a:solidFill>
                <a:srgbClr val="EAEAEA"/>
              </a:solidFill>
            </a:endParaRPr>
          </a:p>
        </p:txBody>
      </p:sp>
      <p:sp>
        <p:nvSpPr>
          <p:cNvPr id="20492" name="Slide Number Placeholder 1">
            <a:extLst>
              <a:ext uri="{FF2B5EF4-FFF2-40B4-BE49-F238E27FC236}">
                <a16:creationId xmlns:a16="http://schemas.microsoft.com/office/drawing/2014/main" id="{354D4635-5BB9-412B-926A-EF9579DFE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6F4E3FC-E367-422C-92F4-61BD5D541A57}" type="slidenum">
              <a:rPr lang="en-US" altLang="en-US" sz="1000"/>
              <a:t>39</a:t>
            </a:fld>
            <a:endParaRPr lang="en-US" altLang="en-US" sz="1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4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6255110" cy="132343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Das Wichtigste zuerst: Wofür steht </a:t>
            </a:r>
            <a:r>
              <a:rPr lang="en-US" sz="1200" b="1" dirty="0">
                <a:solidFill>
                  <a:srgbClr val="0000FF"/>
                </a:solidFill>
              </a:rPr>
              <a:t>HSV </a:t>
            </a:r>
            <a:r>
              <a:rPr lang="en-US" sz="1200" i="1" dirty="0">
                <a:solidFill>
                  <a:srgbClr val="0000FF"/>
                </a:solidFill>
              </a:rPr>
              <a:t>in diesem Zusammenhang?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Herpes-simplex-Virus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viele „Typen“ des HSV gibt es, und wie heißen sie?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zwei – HSV-1 und HSV-2</a:t>
            </a:r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16403B7B-C05E-46D0-9108-9E4A03A5588F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1A33652-DB49-4661-80D5-FC3766205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800" kern="0"/>
              <a:t>Anteriore HSV-Erkrankung</a:t>
            </a:r>
            <a:endParaRPr lang="en-US" alt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17054736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Rectangle 2">
            <a:extLst>
              <a:ext uri="{FF2B5EF4-FFF2-40B4-BE49-F238E27FC236}">
                <a16:creationId xmlns:a16="http://schemas.microsoft.com/office/drawing/2014/main" id="{1917A2AD-877F-4AB8-A021-4475B359C9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21512" name="Text Box 3">
            <a:extLst>
              <a:ext uri="{FF2B5EF4-FFF2-40B4-BE49-F238E27FC236}">
                <a16:creationId xmlns:a16="http://schemas.microsoft.com/office/drawing/2014/main" id="{8AD1D8B0-F3F3-4DA3-B0FB-EC2BD5BF4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b="1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21513" name="Oval 4">
            <a:extLst>
              <a:ext uri="{FF2B5EF4-FFF2-40B4-BE49-F238E27FC236}">
                <a16:creationId xmlns:a16="http://schemas.microsoft.com/office/drawing/2014/main" id="{A9B90ED6-CB81-46FE-AA63-7E30AED00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494" y="2586038"/>
            <a:ext cx="1447800" cy="4572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21514" name="Line 5">
            <a:extLst>
              <a:ext uri="{FF2B5EF4-FFF2-40B4-BE49-F238E27FC236}">
                <a16:creationId xmlns:a16="http://schemas.microsoft.com/office/drawing/2014/main" id="{FF010228-71B8-4DD9-9417-910C2381B3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3043238"/>
            <a:ext cx="685800" cy="11477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Text Box 6">
            <a:extLst>
              <a:ext uri="{FF2B5EF4-FFF2-40B4-BE49-F238E27FC236}">
                <a16:creationId xmlns:a16="http://schemas.microsoft.com/office/drawing/2014/main" id="{F7F03E3A-8219-484C-AF1D-E8D50EAF1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4279900"/>
            <a:ext cx="6354625" cy="535531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färben sich HSV-Dendriten mit </a:t>
            </a:r>
            <a:r>
              <a:rPr lang="en-US" altLang="en-US" sz="1200" i="1" dirty="0">
                <a:solidFill>
                  <a:srgbClr val="00FF00"/>
                </a:solidFill>
              </a:rPr>
              <a:t>Fluorescein </a:t>
            </a:r>
            <a:r>
              <a:rPr lang="en-US" altLang="en-US" sz="1200" i="1" dirty="0">
                <a:solidFill>
                  <a:srgbClr val="0000FF"/>
                </a:solidFill>
              </a:rPr>
              <a:t>und </a:t>
            </a:r>
            <a:r>
              <a:rPr lang="en-US" altLang="en-US" sz="1200" i="1" dirty="0">
                <a:solidFill>
                  <a:srgbClr val="FF6600"/>
                </a:solidFill>
              </a:rPr>
              <a:t>Rose </a:t>
            </a:r>
            <a:r>
              <a:rPr lang="en-US" altLang="en-US" sz="1200" i="1" dirty="0" err="1">
                <a:solidFill>
                  <a:srgbClr val="FF6600"/>
                </a:solidFill>
              </a:rPr>
              <a:t>Bengal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Die Basis färbt sich mit </a:t>
            </a:r>
            <a:r>
              <a:rPr lang="en-US" altLang="en-US" sz="1200" b="1" dirty="0">
                <a:solidFill>
                  <a:srgbClr val="00FF00"/>
                </a:solidFill>
              </a:rPr>
              <a:t>Fluorescein</a:t>
            </a:r>
            <a:r>
              <a:rPr lang="en-US" altLang="en-US" sz="1200" b="1" dirty="0">
                <a:solidFill>
                  <a:srgbClr val="0000FF"/>
                </a:solidFill>
              </a:rPr>
              <a:t>; </a:t>
            </a:r>
            <a:r>
              <a:rPr lang="en-US" altLang="en-US" sz="1200" dirty="0">
                <a:solidFill>
                  <a:srgbClr val="0000FF"/>
                </a:solidFill>
              </a:rPr>
              <a:t>die Ränder färben sich mit </a:t>
            </a:r>
            <a:r>
              <a:rPr lang="en-US" altLang="en-US" sz="1200" b="1" dirty="0">
                <a:solidFill>
                  <a:srgbClr val="FF6600"/>
                </a:solidFill>
              </a:rPr>
              <a:t>Rose </a:t>
            </a:r>
            <a:r>
              <a:rPr lang="en-US" altLang="en-US" sz="1200" b="1" dirty="0" err="1">
                <a:solidFill>
                  <a:srgbClr val="FF6600"/>
                </a:solidFill>
              </a:rPr>
              <a:t>Bengal</a:t>
            </a:r>
            <a:endParaRPr lang="en-US" altLang="en-US" sz="1600" b="1" dirty="0">
              <a:solidFill>
                <a:srgbClr val="FF6600"/>
              </a:solidFill>
            </a:endParaRPr>
          </a:p>
        </p:txBody>
      </p:sp>
      <p:sp>
        <p:nvSpPr>
          <p:cNvPr id="21516" name="Slide Number Placeholder 1">
            <a:extLst>
              <a:ext uri="{FF2B5EF4-FFF2-40B4-BE49-F238E27FC236}">
                <a16:creationId xmlns:a16="http://schemas.microsoft.com/office/drawing/2014/main" id="{77831604-E2D6-45D6-AFA2-41365F502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E3BE4E8-F4E4-4A6C-A5C2-96B75F103EB7}" type="slidenum">
              <a:rPr lang="en-US" altLang="en-US" sz="1000"/>
              <a:t>40</a:t>
            </a:fld>
            <a:endParaRPr lang="en-US" altLang="en-US" sz="10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>
            <a:extLst>
              <a:ext uri="{FF2B5EF4-FFF2-40B4-BE49-F238E27FC236}">
                <a16:creationId xmlns:a16="http://schemas.microsoft.com/office/drawing/2014/main" id="{445DF2E6-7C5C-4207-B4DF-54FDB6330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58F5D4E-E149-4A72-9A71-D1F5F48C1FC8}" type="slidenum">
              <a:rPr lang="en-US" altLang="en-US" sz="1000"/>
              <a:t>41</a:t>
            </a:fld>
            <a:endParaRPr lang="en-US" altLang="en-US" sz="1000"/>
          </a:p>
        </p:txBody>
      </p:sp>
      <p:pic>
        <p:nvPicPr>
          <p:cNvPr id="22531" name="Picture 2">
            <a:extLst>
              <a:ext uri="{FF2B5EF4-FFF2-40B4-BE49-F238E27FC236}">
                <a16:creationId xmlns:a16="http://schemas.microsoft.com/office/drawing/2014/main" id="{2715C19A-8532-4AA9-A1B3-3A351306E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609600"/>
            <a:ext cx="74485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6">
            <a:extLst>
              <a:ext uri="{FF2B5EF4-FFF2-40B4-BE49-F238E27FC236}">
                <a16:creationId xmlns:a16="http://schemas.microsoft.com/office/drawing/2014/main" id="{3D968030-45F4-412A-8A28-3170E2C8D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13" y="6042025"/>
            <a:ext cx="7123112" cy="3429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Die Basis färbt sich mit </a:t>
            </a:r>
            <a:r>
              <a:rPr lang="en-US" altLang="en-US" sz="1200" b="1">
                <a:solidFill>
                  <a:srgbClr val="00FF00"/>
                </a:solidFill>
              </a:rPr>
              <a:t>Fluorescein </a:t>
            </a:r>
            <a:r>
              <a:rPr lang="en-US" altLang="en-US" sz="1200">
                <a:solidFill>
                  <a:srgbClr val="0000FF"/>
                </a:solidFill>
              </a:rPr>
              <a:t>an</a:t>
            </a:r>
            <a:r>
              <a:rPr lang="en-US" altLang="en-US" sz="1200" b="1">
                <a:solidFill>
                  <a:srgbClr val="0000FF"/>
                </a:solidFill>
              </a:rPr>
              <a:t>; </a:t>
            </a:r>
            <a:r>
              <a:rPr lang="en-US" altLang="en-US" sz="1200">
                <a:solidFill>
                  <a:srgbClr val="0000FF"/>
                </a:solidFill>
              </a:rPr>
              <a:t>die Ränder färben sich mit </a:t>
            </a:r>
            <a:r>
              <a:rPr lang="en-US" altLang="en-US" sz="1200" b="1">
                <a:solidFill>
                  <a:srgbClr val="FF6600"/>
                </a:solidFill>
              </a:rPr>
              <a:t>Rose Bengal </a:t>
            </a:r>
            <a:r>
              <a:rPr lang="en-US" altLang="en-US" sz="1200">
                <a:solidFill>
                  <a:srgbClr val="0000FF"/>
                </a:solidFill>
              </a:rPr>
              <a:t>an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Rectangle 2">
            <a:extLst>
              <a:ext uri="{FF2B5EF4-FFF2-40B4-BE49-F238E27FC236}">
                <a16:creationId xmlns:a16="http://schemas.microsoft.com/office/drawing/2014/main" id="{24843AAF-C341-4A76-B438-69735497A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22536" name="Text Box 3">
            <a:extLst>
              <a:ext uri="{FF2B5EF4-FFF2-40B4-BE49-F238E27FC236}">
                <a16:creationId xmlns:a16="http://schemas.microsoft.com/office/drawing/2014/main" id="{91236F02-F168-43F0-85CB-4D35755AE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22537" name="Text Box 7">
            <a:extLst>
              <a:ext uri="{FF2B5EF4-FFF2-40B4-BE49-F238E27FC236}">
                <a16:creationId xmlns:a16="http://schemas.microsoft.com/office/drawing/2014/main" id="{1BC1AAE0-47A9-4A06-A673-AE3079065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CCFFCC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22538" name="Slide Number Placeholder 1">
            <a:extLst>
              <a:ext uri="{FF2B5EF4-FFF2-40B4-BE49-F238E27FC236}">
                <a16:creationId xmlns:a16="http://schemas.microsoft.com/office/drawing/2014/main" id="{73F260E0-E665-4CB7-B59F-A28FE2FB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BFB7987-D6C9-4EE4-B2C9-83AC0D4F4B04}" type="slidenum">
              <a:rPr lang="en-US" altLang="en-US" sz="1000"/>
              <a:t>42</a:t>
            </a:fld>
            <a:endParaRPr lang="en-US" altLang="en-US" sz="10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2">
            <a:extLst>
              <a:ext uri="{FF2B5EF4-FFF2-40B4-BE49-F238E27FC236}">
                <a16:creationId xmlns:a16="http://schemas.microsoft.com/office/drawing/2014/main" id="{80C85732-0FD8-48AC-8E99-D658F7D4B4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23560" name="Text Box 3">
            <a:extLst>
              <a:ext uri="{FF2B5EF4-FFF2-40B4-BE49-F238E27FC236}">
                <a16:creationId xmlns:a16="http://schemas.microsoft.com/office/drawing/2014/main" id="{EA6DE44F-192D-4839-967B-52A3981B5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23561" name="Text Box 4">
            <a:extLst>
              <a:ext uri="{FF2B5EF4-FFF2-40B4-BE49-F238E27FC236}">
                <a16:creationId xmlns:a16="http://schemas.microsoft.com/office/drawing/2014/main" id="{D25CD6F0-7CA9-4EC3-AB7D-093560B3C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0000FF"/>
                </a:solidFill>
              </a:rPr>
              <a:t> 9-mal täglich über 2 Wochen, danach absetzen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23562" name="Slide Number Placeholder 1">
            <a:extLst>
              <a:ext uri="{FF2B5EF4-FFF2-40B4-BE49-F238E27FC236}">
                <a16:creationId xmlns:a16="http://schemas.microsoft.com/office/drawing/2014/main" id="{06B618A5-6765-4CAC-A39B-DAC756CA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0F29D11-438E-4909-9023-E0C4A972C2CC}" type="slidenum">
              <a:rPr lang="en-US" altLang="en-US" sz="1000"/>
              <a:t>43</a:t>
            </a:fld>
            <a:endParaRPr lang="en-US" altLang="en-US" sz="10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AAF58A-CEB9-454A-8366-7C6B573E7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85E24BBC-917F-49D4-9ED7-D350D2F8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32BFD1BC-3BA8-4994-9FB9-7C41058B5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b="1" dirty="0">
                <a:solidFill>
                  <a:srgbClr val="0000FF"/>
                </a:solidFill>
              </a:rPr>
              <a:t> 9-mal </a:t>
            </a:r>
            <a:r>
              <a:rPr lang="en-US" altLang="en-US" sz="1200" b="1" dirty="0" err="1">
                <a:solidFill>
                  <a:srgbClr val="0000FF"/>
                </a:solidFill>
              </a:rPr>
              <a:t>täglich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über</a:t>
            </a:r>
            <a:r>
              <a:rPr lang="en-US" altLang="en-US" sz="1200" b="1" dirty="0">
                <a:solidFill>
                  <a:srgbClr val="0000FF"/>
                </a:solidFill>
              </a:rPr>
              <a:t> 2 </a:t>
            </a:r>
            <a:r>
              <a:rPr lang="en-US" altLang="en-US" sz="1200" b="1" dirty="0" err="1">
                <a:solidFill>
                  <a:srgbClr val="0000FF"/>
                </a:solidFill>
              </a:rPr>
              <a:t>Wochen</a:t>
            </a:r>
            <a:r>
              <a:rPr lang="en-US" altLang="en-US" sz="1200" b="1" dirty="0">
                <a:solidFill>
                  <a:srgbClr val="0000FF"/>
                </a:solidFill>
              </a:rPr>
              <a:t>, </a:t>
            </a:r>
            <a:r>
              <a:rPr lang="en-US" altLang="en-US" sz="1200" b="1" dirty="0" err="1">
                <a:solidFill>
                  <a:srgbClr val="0000FF"/>
                </a:solidFill>
              </a:rPr>
              <a:t>danach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absetzen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74145BDD-2788-4E4E-A4BA-A236E78FD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der generische Name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accent5">
                    <a:lumMod val="75000"/>
                  </a:schemeClr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Ganciclovir-Gel (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 außer dem weniger aufwendigen Dosierungsschema noch weitere Vorteile gegenüber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21508897-6A46-4FC4-8CF9-FBA517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9E9545B-A559-48CC-A7E6-DA09E779EA41}" type="slidenum">
              <a:rPr lang="en-US" altLang="en-US" sz="1000"/>
              <a:t>44</a:t>
            </a:fld>
            <a:endParaRPr lang="en-US" altLang="en-US" sz="10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AAF58A-CEB9-454A-8366-7C6B573E7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85E24BBC-917F-49D4-9ED7-D350D2F8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32BFD1BC-3BA8-4994-9FB9-7C41058B5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74145BDD-2788-4E4E-A4BA-A236E78FD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der generische Name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Ganciclovir-Gel (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, abgesehen von dem weniger aufwendigen Dosierungsschema, noch weitere Vorteile gegenüber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21508897-6A46-4FC4-8CF9-FBA517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9E9545B-A559-48CC-A7E6-DA09E779EA41}" type="slidenum">
              <a:rPr lang="en-US" altLang="en-US" sz="1000"/>
              <a:t>45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35697588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AAF58A-CEB9-454A-8366-7C6B573E7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85E24BBC-917F-49D4-9ED7-D350D2F8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32BFD1BC-3BA8-4994-9FB9-7C41058B5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74145BDD-2788-4E4E-A4BA-A236E78FD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der generische Name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Gibt es weitere topische Behandlungen?</a:t>
            </a: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Ganciclovir-Gel (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 außer dem weniger aufwendigen Dosierungsschema noch weitere Vorteile gegenüber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21508897-6A46-4FC4-8CF9-FBA517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9E9545B-A559-48CC-A7E6-DA09E779EA41}" type="slidenum">
              <a:rPr lang="en-US" altLang="en-US" sz="1000"/>
              <a:t>46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31908920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AAF58A-CEB9-454A-8366-7C6B573E7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85E24BBC-917F-49D4-9ED7-D350D2F8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32BFD1BC-3BA8-4994-9FB9-7C41058B5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74145BDD-2788-4E4E-A4BA-A236E78FD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der generische Name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Ganciclovir-Gel (</a:t>
            </a:r>
            <a:r>
              <a:rPr lang="en-US" altLang="en-US" sz="1200" dirty="0" err="1">
                <a:solidFill>
                  <a:srgbClr val="0000FF"/>
                </a:solidFill>
              </a:rPr>
              <a:t>Zirgan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, abgesehen von dem weniger aufwendigen Dosierungsschema, noch weitere Vorteile gegenüber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21508897-6A46-4FC4-8CF9-FBA517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9E9545B-A559-48CC-A7E6-DA09E779EA41}" type="slidenum">
              <a:rPr lang="en-US" altLang="en-US" sz="1000"/>
              <a:t>47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2736407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AAF58A-CEB9-454A-8366-7C6B573E7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85E24BBC-917F-49D4-9ED7-D350D2F8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32BFD1BC-3BA8-4994-9FB9-7C41058B5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74145BDD-2788-4E4E-A4BA-A236E78FD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der generische Name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Ganciclovir-Gel (</a:t>
            </a:r>
            <a:r>
              <a:rPr lang="en-US" altLang="en-US" sz="1200" dirty="0" err="1">
                <a:solidFill>
                  <a:srgbClr val="0000FF"/>
                </a:solidFill>
              </a:rPr>
              <a:t>Zirgan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Zirgan</a:t>
            </a:r>
            <a:r>
              <a:rPr lang="en-US" altLang="en-US" sz="1200" i="1" dirty="0">
                <a:solidFill>
                  <a:srgbClr val="0000FF"/>
                </a:solidFill>
              </a:rPr>
              <a:t> aus?</a:t>
            </a: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, abgesehen von dem weniger aufwendigen Dosierungsschema, noch weitere Vorteile gegenüber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21508897-6A46-4FC4-8CF9-FBA517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9E9545B-A559-48CC-A7E6-DA09E779EA41}" type="slidenum">
              <a:rPr lang="en-US" altLang="en-US" sz="1000"/>
              <a:t>48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27604639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AAF58A-CEB9-454A-8366-7C6B573E7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85E24BBC-917F-49D4-9ED7-D350D2F8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32BFD1BC-3BA8-4994-9FB9-7C41058B5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74145BDD-2788-4E4E-A4BA-A236E78FD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der generische Name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Ganciclovir-Gel (</a:t>
            </a:r>
            <a:r>
              <a:rPr lang="en-US" altLang="en-US" sz="1200" dirty="0" err="1">
                <a:solidFill>
                  <a:srgbClr val="0000FF"/>
                </a:solidFill>
              </a:rPr>
              <a:t>Zirgan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Zirgan</a:t>
            </a:r>
            <a:r>
              <a:rPr lang="en-US" altLang="en-US" sz="1200" i="1" dirty="0">
                <a:solidFill>
                  <a:srgbClr val="0000FF"/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, abgesehen von dem weniger aufwendigen Dosierungsschema, noch weitere Vorteile gegenüber 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21508897-6A46-4FC4-8CF9-FBA517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9E9545B-A559-48CC-A7E6-DA09E779EA41}" type="slidenum">
              <a:rPr lang="en-US" altLang="en-US" sz="1000"/>
              <a:t>49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3368022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5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6255110" cy="230832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Das Wichtigste zuerst: Wofür steht </a:t>
            </a:r>
            <a:r>
              <a:rPr lang="en-US" sz="1200" b="1" dirty="0">
                <a:solidFill>
                  <a:srgbClr val="0000FF"/>
                </a:solidFill>
              </a:rPr>
              <a:t>HSV </a:t>
            </a:r>
            <a:r>
              <a:rPr lang="en-US" sz="1200" i="1" dirty="0">
                <a:solidFill>
                  <a:srgbClr val="0000FF"/>
                </a:solidFill>
              </a:rPr>
              <a:t>in diesem Zusammenhang?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Herpes-simplex-Virus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viele „Typen“ des HSV gibt es, und wie heißen sie?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zwei – HSV-1 und HSV-2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</a:t>
            </a:r>
            <a:r>
              <a:rPr lang="en-US" sz="1200" i="1" dirty="0" err="1">
                <a:solidFill>
                  <a:srgbClr val="0000FF"/>
                </a:solidFill>
              </a:rPr>
              <a:t>Körperteile </a:t>
            </a:r>
            <a:r>
              <a:rPr lang="en-US" sz="1200" i="1" dirty="0">
                <a:solidFill>
                  <a:srgbClr val="0000FF"/>
                </a:solidFill>
              </a:rPr>
              <a:t>befallen die jeweiligen Typen bevorzugt?</a:t>
            </a:r>
          </a:p>
          <a:p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– HSV-1 </a:t>
            </a:r>
            <a:r>
              <a:rPr lang="en-US" sz="1200" b="1" i="1" dirty="0">
                <a:solidFill>
                  <a:srgbClr val="0000FF"/>
                </a:solidFill>
                <a:sym typeface="Wingdings" panose="05000000000000000000" pitchFamily="2" charset="2"/>
              </a:rPr>
              <a:t>?</a:t>
            </a:r>
            <a:endParaRPr lang="en-US" sz="1600" b="1" i="1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HSV-2</a:t>
            </a:r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5F66F93A-9314-4694-8595-04BB0B62CDF8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49E0FDD-11E4-4CBC-8548-203D469415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</p:spTree>
    <p:extLst>
      <p:ext uri="{BB962C8B-B14F-4D97-AF65-F5344CB8AC3E}">
        <p14:creationId xmlns:p14="http://schemas.microsoft.com/office/powerpoint/2010/main" val="3258860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AAF58A-CEB9-454A-8366-7C6B573E7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85E24BBC-917F-49D4-9ED7-D350D2F8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32BFD1BC-3BA8-4994-9FB9-7C41058B5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74145BDD-2788-4E4E-A4BA-A236E78FD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der generische Name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Ganciclovir-Gel (</a:t>
            </a:r>
            <a:r>
              <a:rPr lang="en-US" altLang="en-US" sz="1200" dirty="0" err="1">
                <a:solidFill>
                  <a:srgbClr val="0000FF"/>
                </a:solidFill>
              </a:rPr>
              <a:t>Zirgan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Zirgan</a:t>
            </a:r>
            <a:r>
              <a:rPr lang="en-US" altLang="en-US" sz="1200" i="1" dirty="0">
                <a:solidFill>
                  <a:srgbClr val="0000FF"/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Hat </a:t>
            </a:r>
            <a:r>
              <a:rPr lang="en-US" altLang="en-US" sz="1200" i="1" dirty="0" err="1">
                <a:solidFill>
                  <a:srgbClr val="0000FF"/>
                </a:solidFill>
              </a:rPr>
              <a:t>Zirgan</a:t>
            </a:r>
            <a:r>
              <a:rPr lang="en-US" altLang="en-US" sz="1200" i="1" dirty="0">
                <a:solidFill>
                  <a:srgbClr val="0000FF"/>
                </a:solidFill>
              </a:rPr>
              <a:t>, abgesehen von dem weniger aufwendigen Dosierungsschema, noch weitere Vorteile gegenüber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21508897-6A46-4FC4-8CF9-FBA517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9E9545B-A559-48CC-A7E6-DA09E779EA41}" type="slidenum">
              <a:rPr lang="en-US" altLang="en-US" sz="1000"/>
              <a:t>50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4065798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AAF58A-CEB9-454A-8366-7C6B573E79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85E24BBC-917F-49D4-9ED7-D350D2F8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32BFD1BC-3BA8-4994-9FB9-7C41058B5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74145BDD-2788-4E4E-A4BA-A236E78FD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der generische Name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Ganciclovir-Gel (</a:t>
            </a:r>
            <a:r>
              <a:rPr lang="en-US" altLang="en-US" sz="1200" dirty="0" err="1">
                <a:solidFill>
                  <a:srgbClr val="0000FF"/>
                </a:solidFill>
              </a:rPr>
              <a:t>Zirgan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rgbClr val="0000FF"/>
                </a:solidFill>
              </a:rPr>
              <a:t>Zirgan</a:t>
            </a:r>
            <a:r>
              <a:rPr lang="en-US" altLang="en-US" sz="1200" i="1" dirty="0">
                <a:solidFill>
                  <a:srgbClr val="0000FF"/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Hat </a:t>
            </a:r>
            <a:r>
              <a:rPr lang="en-US" altLang="en-US" sz="1200" i="1" dirty="0" err="1">
                <a:solidFill>
                  <a:srgbClr val="0000FF"/>
                </a:solidFill>
              </a:rPr>
              <a:t>Zirgan</a:t>
            </a:r>
            <a:r>
              <a:rPr lang="en-US" altLang="en-US" sz="1200" i="1" dirty="0">
                <a:solidFill>
                  <a:srgbClr val="0000FF"/>
                </a:solidFill>
              </a:rPr>
              <a:t>, abgesehen von dem weniger aufwendigen Dosierungsschema, noch weitere Vorteile gegenüber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 – es ist wahrscheinlich weniger toxisch für das Hornhautepithel</a:t>
            </a: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21508897-6A46-4FC4-8CF9-FBA517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9E9545B-A559-48CC-A7E6-DA09E779EA41}" type="slidenum">
              <a:rPr lang="en-US" altLang="en-US" sz="1000"/>
              <a:t>51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465052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0455ADD-750E-4105-B38B-A279D1076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D9C76B60-54C2-4124-BED9-2968FB043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--In der Regel eine </a:t>
            </a:r>
            <a:r>
              <a:rPr lang="en-US" altLang="en-US" sz="1200" i="1" dirty="0">
                <a:solidFill>
                  <a:srgbClr val="B2B2B2"/>
                </a:solidFill>
              </a:rPr>
              <a:t>einseitige </a:t>
            </a:r>
            <a:r>
              <a:rPr lang="en-US" altLang="en-US" sz="1200" i="1" dirty="0" err="1">
                <a:solidFill>
                  <a:srgbClr val="B2B2B2"/>
                </a:solidFill>
              </a:rPr>
              <a:t>Blepharokonjunktivitis</a:t>
            </a:r>
            <a:endParaRPr lang="en-US" altLang="en-US" sz="1800" i="1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rgbClr val="B2B2B2"/>
                </a:solidFill>
              </a:rPr>
              <a:t>bulbäre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konjunktivale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Ulcerationen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a) </a:t>
            </a:r>
            <a:r>
              <a:rPr lang="en-US" altLang="en-US" sz="1200" i="1" dirty="0" err="1">
                <a:solidFill>
                  <a:srgbClr val="B2B2B2"/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A014C5DD-9F8B-448B-AF6E-E4FD8050D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5846" name="Slide Number Placeholder 1">
            <a:extLst>
              <a:ext uri="{FF2B5EF4-FFF2-40B4-BE49-F238E27FC236}">
                <a16:creationId xmlns:a16="http://schemas.microsoft.com/office/drawing/2014/main" id="{10911799-FC13-4381-B263-75E2D906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62BC041-086F-417C-9D73-4EBD18EB4BE4}" type="slidenum">
              <a:rPr lang="en-US" altLang="en-US" sz="1000"/>
              <a:t>52</a:t>
            </a:fld>
            <a:endParaRPr lang="en-US" altLang="en-US" sz="100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0A2999D-8A0A-44A6-B596-9BAA4B8F1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lautet der generische Name von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50000"/>
                  </a:schemeClr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Ganciclovir-Gel (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, abgesehen von dem weniger aufwendigen Dosierungsschema, noch weitere Vorteile gegenüber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5847" name="Text Box 5">
            <a:extLst>
              <a:ext uri="{FF2B5EF4-FFF2-40B4-BE49-F238E27FC236}">
                <a16:creationId xmlns:a16="http://schemas.microsoft.com/office/drawing/2014/main" id="{881585A1-5B9F-4134-953A-A1160DDF0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748" y="2163763"/>
            <a:ext cx="6869113" cy="12001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Gibt es neben </a:t>
            </a:r>
            <a:r>
              <a:rPr lang="en-US" altLang="en-US" sz="1200" i="1" dirty="0" err="1"/>
              <a:t>Viroptic </a:t>
            </a:r>
            <a:r>
              <a:rPr lang="en-US" altLang="en-US" sz="1200" i="1" dirty="0"/>
              <a:t>und </a:t>
            </a:r>
            <a:r>
              <a:rPr lang="en-US" altLang="en-US" sz="1200" i="1" dirty="0" err="1"/>
              <a:t>Zirgan </a:t>
            </a:r>
            <a:r>
              <a:rPr lang="en-US" altLang="en-US" sz="1200" i="1" dirty="0"/>
              <a:t>noch andere topische Behandlungen?</a:t>
            </a:r>
            <a:endParaRPr lang="en-US" altLang="en-US" sz="1600" i="1" dirty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000"/>
                </a:solidFill>
              </a:rPr>
              <a:t>Acyclovir-Salbe ist in Europa erhältlich, nicht jedoch in den USA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C000"/>
                </a:solidFill>
              </a:rPr>
              <a:t>Ist etwas in der therapeutischen Pipeline in Vorbereitung?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000"/>
                </a:solidFill>
              </a:rPr>
              <a:t>Weit vorne in der Pipeline befindet sich eine Klasse von Medikamenten, die als </a:t>
            </a:r>
            <a:r>
              <a:rPr lang="en-US" altLang="en-US" sz="1200" b="1" i="1" dirty="0">
                <a:solidFill>
                  <a:srgbClr val="FFC000"/>
                </a:solidFill>
              </a:rPr>
              <a:t>Helikase-Primase-Inhibitoren </a:t>
            </a:r>
            <a:r>
              <a:rPr lang="en-US" altLang="en-US" sz="1200" dirty="0">
                <a:solidFill>
                  <a:srgbClr val="FFC000"/>
                </a:solidFill>
              </a:rPr>
              <a:t>bezeichnet werden</a:t>
            </a:r>
            <a:endParaRPr lang="en-US" altLang="en-US" sz="1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0455ADD-750E-4105-B38B-A279D1076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D9C76B60-54C2-4124-BED9-2968FB043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--In der Regel eine </a:t>
            </a:r>
            <a:r>
              <a:rPr lang="en-US" altLang="en-US" sz="1200" i="1" dirty="0">
                <a:solidFill>
                  <a:srgbClr val="B2B2B2"/>
                </a:solidFill>
              </a:rPr>
              <a:t>einseitige </a:t>
            </a:r>
            <a:r>
              <a:rPr lang="en-US" altLang="en-US" sz="1200" i="1" dirty="0" err="1">
                <a:solidFill>
                  <a:srgbClr val="B2B2B2"/>
                </a:solidFill>
              </a:rPr>
              <a:t>Blepharokonjunktivitis</a:t>
            </a:r>
            <a:endParaRPr lang="en-US" altLang="en-US" sz="1800" i="1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rgbClr val="B2B2B2"/>
                </a:solidFill>
              </a:rPr>
              <a:t>bulbäre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konjunktivale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Ulcerationen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a) </a:t>
            </a:r>
            <a:r>
              <a:rPr lang="en-US" altLang="en-US" sz="1200" i="1" dirty="0" err="1">
                <a:solidFill>
                  <a:srgbClr val="B2B2B2"/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A014C5DD-9F8B-448B-AF6E-E4FD8050D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5846" name="Slide Number Placeholder 1">
            <a:extLst>
              <a:ext uri="{FF2B5EF4-FFF2-40B4-BE49-F238E27FC236}">
                <a16:creationId xmlns:a16="http://schemas.microsoft.com/office/drawing/2014/main" id="{10911799-FC13-4381-B263-75E2D906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62BC041-086F-417C-9D73-4EBD18EB4BE4}" type="slidenum">
              <a:rPr lang="en-US" altLang="en-US" sz="1000"/>
              <a:t>53</a:t>
            </a:fld>
            <a:endParaRPr lang="en-US" altLang="en-US" sz="100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0A2999D-8A0A-44A6-B596-9BAA4B8F1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lautet der generische Name von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50000"/>
                  </a:schemeClr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Ganciclovir-Gel (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, abgesehen von dem weniger aufwendigen Dosierungsschema, noch weitere Vorteile gegenüber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5847" name="Text Box 5">
            <a:extLst>
              <a:ext uri="{FF2B5EF4-FFF2-40B4-BE49-F238E27FC236}">
                <a16:creationId xmlns:a16="http://schemas.microsoft.com/office/drawing/2014/main" id="{881585A1-5B9F-4134-953A-A1160DDF0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748" y="2163763"/>
            <a:ext cx="6869113" cy="12001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Gibt es neben </a:t>
            </a:r>
            <a:r>
              <a:rPr lang="en-US" altLang="en-US" sz="1200" i="1" dirty="0" err="1"/>
              <a:t>Viroptic </a:t>
            </a:r>
            <a:r>
              <a:rPr lang="en-US" altLang="en-US" sz="1200" i="1" dirty="0"/>
              <a:t>und </a:t>
            </a:r>
            <a:r>
              <a:rPr lang="en-US" altLang="en-US" sz="1200" i="1" dirty="0" err="1"/>
              <a:t>Zirgan </a:t>
            </a:r>
            <a:r>
              <a:rPr lang="en-US" altLang="en-US" sz="1200" i="1" dirty="0"/>
              <a:t>noch andere topische Behandlungen?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Acyclovir-Salbe ist in Europa erhältlich, nicht jedoch in den USA</a:t>
            </a:r>
            <a:endParaRPr lang="en-US" altLang="en-US" sz="1600" dirty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C000"/>
                </a:solidFill>
              </a:rPr>
              <a:t>Ist etwas in der therapeutischen Pipeline in Vorbereitung?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000"/>
                </a:solidFill>
              </a:rPr>
              <a:t>Weit vorne in der Pipeline befindet sich eine Klasse von Medikamenten, die als </a:t>
            </a:r>
            <a:r>
              <a:rPr lang="en-US" altLang="en-US" sz="1200" b="1" i="1" dirty="0">
                <a:solidFill>
                  <a:srgbClr val="FFC000"/>
                </a:solidFill>
              </a:rPr>
              <a:t>Helikase-Primase-Inhibitoren </a:t>
            </a:r>
            <a:r>
              <a:rPr lang="en-US" altLang="en-US" sz="1200" dirty="0">
                <a:solidFill>
                  <a:srgbClr val="FFC000"/>
                </a:solidFill>
              </a:rPr>
              <a:t>bezeichnet werden</a:t>
            </a:r>
            <a:endParaRPr lang="en-US" altLang="en-US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0385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0455ADD-750E-4105-B38B-A279D1076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D9C76B60-54C2-4124-BED9-2968FB043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--In der Regel eine </a:t>
            </a:r>
            <a:r>
              <a:rPr lang="en-US" altLang="en-US" sz="1200" i="1" dirty="0">
                <a:solidFill>
                  <a:srgbClr val="B2B2B2"/>
                </a:solidFill>
              </a:rPr>
              <a:t>einseitige </a:t>
            </a:r>
            <a:r>
              <a:rPr lang="en-US" altLang="en-US" sz="1200" i="1" dirty="0" err="1">
                <a:solidFill>
                  <a:srgbClr val="B2B2B2"/>
                </a:solidFill>
              </a:rPr>
              <a:t>Blepharokonjunktivitis</a:t>
            </a:r>
            <a:endParaRPr lang="en-US" altLang="en-US" sz="1800" i="1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rgbClr val="B2B2B2"/>
                </a:solidFill>
              </a:rPr>
              <a:t>bulbäre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konjunktivale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Ulcerationen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a) </a:t>
            </a:r>
            <a:r>
              <a:rPr lang="en-US" altLang="en-US" sz="1200" i="1" dirty="0" err="1">
                <a:solidFill>
                  <a:srgbClr val="B2B2B2"/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A014C5DD-9F8B-448B-AF6E-E4FD8050D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5846" name="Slide Number Placeholder 1">
            <a:extLst>
              <a:ext uri="{FF2B5EF4-FFF2-40B4-BE49-F238E27FC236}">
                <a16:creationId xmlns:a16="http://schemas.microsoft.com/office/drawing/2014/main" id="{10911799-FC13-4381-B263-75E2D906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62BC041-086F-417C-9D73-4EBD18EB4BE4}" type="slidenum">
              <a:rPr lang="en-US" altLang="en-US" sz="1000"/>
              <a:t>54</a:t>
            </a:fld>
            <a:endParaRPr lang="en-US" altLang="en-US" sz="100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0A2999D-8A0A-44A6-B596-9BAA4B8F1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lautet der generische Name von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50000"/>
                  </a:schemeClr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Ganciclovir-Gel (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, abgesehen von seinem weniger aufwendigen Dosierungsschema, noch weitere Vorteile gegenüber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5847" name="Text Box 5">
            <a:extLst>
              <a:ext uri="{FF2B5EF4-FFF2-40B4-BE49-F238E27FC236}">
                <a16:creationId xmlns:a16="http://schemas.microsoft.com/office/drawing/2014/main" id="{881585A1-5B9F-4134-953A-A1160DDF0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748" y="2163763"/>
            <a:ext cx="6869113" cy="12001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Gibt es neben </a:t>
            </a:r>
            <a:r>
              <a:rPr lang="en-US" altLang="en-US" sz="1200" i="1" dirty="0" err="1"/>
              <a:t>Viroptic </a:t>
            </a:r>
            <a:r>
              <a:rPr lang="en-US" altLang="en-US" sz="1200" i="1" dirty="0"/>
              <a:t>und </a:t>
            </a:r>
            <a:r>
              <a:rPr lang="en-US" altLang="en-US" sz="1200" i="1" dirty="0" err="1"/>
              <a:t>Zirgan </a:t>
            </a:r>
            <a:r>
              <a:rPr lang="en-US" altLang="en-US" sz="1200" i="1" dirty="0"/>
              <a:t>noch andere topische Behandlungen?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Acyclovir-Salbe ist in Europa erhältlich, nicht jedoch in den USA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Ist etwas in der therapeutischen Pipeline in Vorbereitung?</a:t>
            </a:r>
            <a:endParaRPr lang="en-US" altLang="en-US" sz="1600" i="1" dirty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000"/>
                </a:solidFill>
              </a:rPr>
              <a:t>Weit vorne in der Pipeline befindet sich eine Klasse von Medikamenten, die als </a:t>
            </a:r>
            <a:r>
              <a:rPr lang="en-US" altLang="en-US" sz="1200" b="1" i="1" dirty="0">
                <a:solidFill>
                  <a:srgbClr val="FFC000"/>
                </a:solidFill>
              </a:rPr>
              <a:t>Helikase-Primase-Inhibitoren </a:t>
            </a:r>
            <a:r>
              <a:rPr lang="en-US" altLang="en-US" sz="1200" dirty="0">
                <a:solidFill>
                  <a:srgbClr val="FFC000"/>
                </a:solidFill>
              </a:rPr>
              <a:t>bezeichnet werden</a:t>
            </a:r>
            <a:endParaRPr lang="en-US" altLang="en-US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19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0455ADD-750E-4105-B38B-A279D1076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D9C76B60-54C2-4124-BED9-2968FB043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--In der Regel eine </a:t>
            </a:r>
            <a:r>
              <a:rPr lang="en-US" altLang="en-US" sz="1200" i="1" dirty="0">
                <a:solidFill>
                  <a:srgbClr val="B2B2B2"/>
                </a:solidFill>
              </a:rPr>
              <a:t>einseitige </a:t>
            </a:r>
            <a:r>
              <a:rPr lang="en-US" altLang="en-US" sz="1200" i="1" dirty="0" err="1">
                <a:solidFill>
                  <a:srgbClr val="B2B2B2"/>
                </a:solidFill>
              </a:rPr>
              <a:t>Blepharokonjunktivitis</a:t>
            </a:r>
            <a:endParaRPr lang="en-US" altLang="en-US" sz="1800" i="1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rgbClr val="B2B2B2"/>
                </a:solidFill>
              </a:rPr>
              <a:t>bulbäre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konjunktivale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Ulcerationen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a) </a:t>
            </a:r>
            <a:r>
              <a:rPr lang="en-US" altLang="en-US" sz="1200" i="1" dirty="0" err="1">
                <a:solidFill>
                  <a:srgbClr val="B2B2B2"/>
                </a:solidFill>
              </a:rPr>
              <a:t>Blepharokonjunktivitis</a:t>
            </a:r>
            <a:r>
              <a:rPr lang="en-US" altLang="en-US" sz="1200" dirty="0">
                <a:solidFill>
                  <a:srgbClr val="B2B2B2"/>
                </a:solidFill>
              </a:rPr>
              <a:t>: </a:t>
            </a:r>
            <a:r>
              <a:rPr lang="de-DE" altLang="en-US" sz="1200" dirty="0">
                <a:solidFill>
                  <a:srgbClr val="B2B2B2"/>
                </a:solidFill>
              </a:rPr>
              <a:t>Ähnlich wie die primäre Erkrankung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A014C5DD-9F8B-448B-AF6E-E4FD8050D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</a:t>
            </a:r>
            <a:r>
              <a:rPr lang="en-US" altLang="en-US" sz="1200" i="1" dirty="0">
                <a:solidFill>
                  <a:srgbClr val="CCFFCC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5846" name="Slide Number Placeholder 1">
            <a:extLst>
              <a:ext uri="{FF2B5EF4-FFF2-40B4-BE49-F238E27FC236}">
                <a16:creationId xmlns:a16="http://schemas.microsoft.com/office/drawing/2014/main" id="{10911799-FC13-4381-B263-75E2D906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62BC041-086F-417C-9D73-4EBD18EB4BE4}" type="slidenum">
              <a:rPr lang="en-US" altLang="en-US" sz="1000"/>
              <a:t>55</a:t>
            </a:fld>
            <a:endParaRPr lang="en-US" altLang="en-US" sz="100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0A2999D-8A0A-44A6-B596-9BAA4B8F1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9016"/>
            <a:ext cx="7467600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lautet der generische Name von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50000"/>
                  </a:schemeClr>
                </a:solidFill>
              </a:rPr>
              <a:t>Trifluridin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Gibt es weitere topische Behandlungen?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Ganciclovir-Gel (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sieht das Standard-Behandlungsschema für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Ein Tropfen 5-mal täglich (im Vergleich zu 9-mal täglich bei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Hat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Zirgan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, abgesehen von seinem weniger aufwendigen Dosierungsschema, noch weitere Vorteile gegenüber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Ja – es ist wahrscheinlich weniger toxisch für das Hornhautepithel</a:t>
            </a:r>
          </a:p>
        </p:txBody>
      </p:sp>
      <p:sp>
        <p:nvSpPr>
          <p:cNvPr id="35847" name="Text Box 5">
            <a:extLst>
              <a:ext uri="{FF2B5EF4-FFF2-40B4-BE49-F238E27FC236}">
                <a16:creationId xmlns:a16="http://schemas.microsoft.com/office/drawing/2014/main" id="{881585A1-5B9F-4134-953A-A1160DDF0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748" y="2163763"/>
            <a:ext cx="6869113" cy="12001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Gibt es neben Viroptic und Zirgan noch andere topische Behandlungen?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Acyclovir-Salbe ist in Europa erhältlich, nicht jedoch in den USA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Ist etwas in der therapeutischen Pipeline in Vorbereitung?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Weit vorne in der Pipeline befindet sich eine Klasse von Medikamenten, die als </a:t>
            </a:r>
            <a:r>
              <a:rPr lang="en-US" altLang="en-US" sz="1200" b="1" i="1"/>
              <a:t>Helikase-Primase-Inhibitoren </a:t>
            </a:r>
            <a:r>
              <a:rPr lang="en-US" altLang="en-US" sz="1200"/>
              <a:t>bezeichnet werden</a:t>
            </a:r>
            <a:endParaRPr lang="en-US" altLang="en-US" sz="1600"/>
          </a:p>
        </p:txBody>
      </p:sp>
    </p:spTree>
    <p:extLst>
      <p:ext uri="{BB962C8B-B14F-4D97-AF65-F5344CB8AC3E}">
        <p14:creationId xmlns:p14="http://schemas.microsoft.com/office/powerpoint/2010/main" val="32909417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2">
            <a:extLst>
              <a:ext uri="{FF2B5EF4-FFF2-40B4-BE49-F238E27FC236}">
                <a16:creationId xmlns:a16="http://schemas.microsoft.com/office/drawing/2014/main" id="{4D5CFE62-BF6E-405F-8896-139D8677C5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6872" name="Text Box 3">
            <a:extLst>
              <a:ext uri="{FF2B5EF4-FFF2-40B4-BE49-F238E27FC236}">
                <a16:creationId xmlns:a16="http://schemas.microsoft.com/office/drawing/2014/main" id="{023C8308-60C2-4D9E-8FB0-27DC52460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1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6873" name="Text Box 4">
            <a:extLst>
              <a:ext uri="{FF2B5EF4-FFF2-40B4-BE49-F238E27FC236}">
                <a16:creationId xmlns:a16="http://schemas.microsoft.com/office/drawing/2014/main" id="{FB667F81-E9BD-4A9A-9C21-DF45D570A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Nichts.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6874" name="Slide Number Placeholder 1">
            <a:extLst>
              <a:ext uri="{FF2B5EF4-FFF2-40B4-BE49-F238E27FC236}">
                <a16:creationId xmlns:a16="http://schemas.microsoft.com/office/drawing/2014/main" id="{A212AE83-5530-48C4-A9A9-3D15873C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AFB720B-6567-4F46-A46E-EF7F6BA40365}" type="slidenum">
              <a:rPr lang="en-US" altLang="en-US" sz="1000"/>
              <a:t>56</a:t>
            </a:fld>
            <a:endParaRPr lang="en-US" altLang="en-US" sz="10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5" name="Rectangle 2">
            <a:extLst>
              <a:ext uri="{FF2B5EF4-FFF2-40B4-BE49-F238E27FC236}">
                <a16:creationId xmlns:a16="http://schemas.microsoft.com/office/drawing/2014/main" id="{CB0D96F5-273C-4845-912B-6FB5614C3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7896" name="Text Box 3">
            <a:extLst>
              <a:ext uri="{FF2B5EF4-FFF2-40B4-BE49-F238E27FC236}">
                <a16:creationId xmlns:a16="http://schemas.microsoft.com/office/drawing/2014/main" id="{AFB9C97B-0D54-4E0A-90A5-0ADBB7162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1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7897" name="Text Box 4">
            <a:extLst>
              <a:ext uri="{FF2B5EF4-FFF2-40B4-BE49-F238E27FC236}">
                <a16:creationId xmlns:a16="http://schemas.microsoft.com/office/drawing/2014/main" id="{7DC4A1B1-B957-4596-B05C-D7E476ADC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CCFFCC"/>
                </a:solidFill>
              </a:rPr>
              <a:t>Viroptic </a:t>
            </a:r>
            <a:r>
              <a:rPr lang="en-US" altLang="en-US" sz="1200" i="1" dirty="0">
                <a:solidFill>
                  <a:srgbClr val="CCFFCC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7898" name="Slide Number Placeholder 1">
            <a:extLst>
              <a:ext uri="{FF2B5EF4-FFF2-40B4-BE49-F238E27FC236}">
                <a16:creationId xmlns:a16="http://schemas.microsoft.com/office/drawing/2014/main" id="{7D841CD1-4237-4D9D-81B4-90AF7EDC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A6A7B77-A972-4168-A25C-E5AFBF16BA9D}" type="slidenum">
              <a:rPr lang="en-US" altLang="en-US" sz="1000"/>
              <a:t>57</a:t>
            </a:fld>
            <a:endParaRPr lang="en-US" altLang="en-US" sz="10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" name="Rectangle 2">
            <a:extLst>
              <a:ext uri="{FF2B5EF4-FFF2-40B4-BE49-F238E27FC236}">
                <a16:creationId xmlns:a16="http://schemas.microsoft.com/office/drawing/2014/main" id="{260E1ECD-71D8-432C-97EF-CCF8C59474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8920" name="Text Box 3">
            <a:extLst>
              <a:ext uri="{FF2B5EF4-FFF2-40B4-BE49-F238E27FC236}">
                <a16:creationId xmlns:a16="http://schemas.microsoft.com/office/drawing/2014/main" id="{CB5C0DA6-C02C-41F5-B407-5053882D2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8921" name="Text Box 4">
            <a:extLst>
              <a:ext uri="{FF2B5EF4-FFF2-40B4-BE49-F238E27FC236}">
                <a16:creationId xmlns:a16="http://schemas.microsoft.com/office/drawing/2014/main" id="{927CE684-1535-47BC-925B-6DE105E7B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i="1" dirty="0">
                <a:solidFill>
                  <a:srgbClr val="0000FF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CCFFCC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8922" name="Slide Number Placeholder 1">
            <a:extLst>
              <a:ext uri="{FF2B5EF4-FFF2-40B4-BE49-F238E27FC236}">
                <a16:creationId xmlns:a16="http://schemas.microsoft.com/office/drawing/2014/main" id="{21EE9195-6700-48A3-831B-D7E8A96D6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0D7E79F-C381-4366-B5FA-16443F71ACD6}" type="slidenum">
              <a:rPr lang="en-US" altLang="en-US" sz="1000"/>
              <a:t>58</a:t>
            </a:fld>
            <a:endParaRPr lang="en-US" altLang="en-US" sz="10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Rectangle 2">
            <a:extLst>
              <a:ext uri="{FF2B5EF4-FFF2-40B4-BE49-F238E27FC236}">
                <a16:creationId xmlns:a16="http://schemas.microsoft.com/office/drawing/2014/main" id="{60AB4A90-4EBF-4247-B05F-95262B024C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39944" name="Text Box 3">
            <a:extLst>
              <a:ext uri="{FF2B5EF4-FFF2-40B4-BE49-F238E27FC236}">
                <a16:creationId xmlns:a16="http://schemas.microsoft.com/office/drawing/2014/main" id="{97F4471B-4FC7-4208-ABA6-25423BD9C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39945" name="Text Box 4">
            <a:extLst>
              <a:ext uri="{FF2B5EF4-FFF2-40B4-BE49-F238E27FC236}">
                <a16:creationId xmlns:a16="http://schemas.microsoft.com/office/drawing/2014/main" id="{30814AB4-CA23-4783-BDB8-B210E8888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i="1" dirty="0">
                <a:solidFill>
                  <a:srgbClr val="0000FF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39946" name="Slide Number Placeholder 1">
            <a:extLst>
              <a:ext uri="{FF2B5EF4-FFF2-40B4-BE49-F238E27FC236}">
                <a16:creationId xmlns:a16="http://schemas.microsoft.com/office/drawing/2014/main" id="{194BEBC6-606A-4A89-8982-FE2F8EED7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37B9B67-4557-436F-8D62-1637D265A291}" type="slidenum">
              <a:rPr lang="en-US" altLang="en-US" sz="1000"/>
              <a:t>59</a:t>
            </a:fld>
            <a:endParaRPr lang="en-US" altLang="en-US"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6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6765955" cy="181075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Das Wichtigste zuerst: Wofür steht </a:t>
            </a:r>
            <a:r>
              <a:rPr lang="en-US" sz="1200" b="1" dirty="0">
                <a:solidFill>
                  <a:srgbClr val="0000FF"/>
                </a:solidFill>
              </a:rPr>
              <a:t>HSV </a:t>
            </a:r>
            <a:r>
              <a:rPr lang="en-US" sz="1200" i="1" dirty="0">
                <a:solidFill>
                  <a:srgbClr val="0000FF"/>
                </a:solidFill>
              </a:rPr>
              <a:t>in diesem Zusammenhang?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Herpes-simplex-Virus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viele „Typen“ des HSV gibt es, und wie heißen sie?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zwei – HSV-1 und HSV-2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</a:t>
            </a:r>
            <a:r>
              <a:rPr lang="en-US" sz="1200" i="1" dirty="0" err="1">
                <a:solidFill>
                  <a:srgbClr val="0000FF"/>
                </a:solidFill>
              </a:rPr>
              <a:t>Körperteile </a:t>
            </a:r>
            <a:r>
              <a:rPr lang="en-US" sz="1200" i="1" dirty="0">
                <a:solidFill>
                  <a:srgbClr val="0000FF"/>
                </a:solidFill>
              </a:rPr>
              <a:t>befallen die einzelnen Typen bevorzugt?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– HSV-1 </a:t>
            </a:r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</a:t>
            </a:r>
            <a:r>
              <a:rPr lang="en-US" sz="1200" i="1" dirty="0">
                <a:solidFill>
                  <a:srgbClr val="0000FF"/>
                </a:solidFill>
              </a:rPr>
              <a:t> „Oberhalb </a:t>
            </a:r>
            <a:r>
              <a:rPr lang="en-US" sz="1200" dirty="0">
                <a:solidFill>
                  <a:srgbClr val="0000FF"/>
                </a:solidFill>
              </a:rPr>
              <a:t>der Taille“: Die Augen und der Mundbereich (d. </a:t>
            </a:r>
            <a:r>
              <a:rPr lang="en-US" sz="1200" dirty="0" err="1">
                <a:solidFill>
                  <a:srgbClr val="0000FF"/>
                </a:solidFill>
              </a:rPr>
              <a:t>h</a:t>
            </a:r>
            <a:r>
              <a:rPr lang="en-US" sz="1200" dirty="0">
                <a:solidFill>
                  <a:srgbClr val="0000FF"/>
                </a:solidFill>
              </a:rPr>
              <a:t>. „Fieberbläschen“)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HSV-2</a:t>
            </a:r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724DCDEE-85E7-44A6-9554-2A73CA19ADA8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7BFC09B-D7A9-48E1-8B83-1EF8FB0F3B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</p:spTree>
    <p:extLst>
      <p:ext uri="{BB962C8B-B14F-4D97-AF65-F5344CB8AC3E}">
        <p14:creationId xmlns:p14="http://schemas.microsoft.com/office/powerpoint/2010/main" val="12015192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Rectangle 2">
            <a:extLst>
              <a:ext uri="{FF2B5EF4-FFF2-40B4-BE49-F238E27FC236}">
                <a16:creationId xmlns:a16="http://schemas.microsoft.com/office/drawing/2014/main" id="{0AED38D5-4C9F-4521-AC55-B73C1B824A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0968" name="Text Box 3">
            <a:extLst>
              <a:ext uri="{FF2B5EF4-FFF2-40B4-BE49-F238E27FC236}">
                <a16:creationId xmlns:a16="http://schemas.microsoft.com/office/drawing/2014/main" id="{B87D4635-E7B2-422B-B7D3-2E8CA5E9D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0969" name="Text Box 4">
            <a:extLst>
              <a:ext uri="{FF2B5EF4-FFF2-40B4-BE49-F238E27FC236}">
                <a16:creationId xmlns:a16="http://schemas.microsoft.com/office/drawing/2014/main" id="{D3C8B218-D7A5-4440-8BD5-877B3F643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i="1" dirty="0">
                <a:solidFill>
                  <a:srgbClr val="0000FF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CCFFCC"/>
                </a:solidFill>
              </a:rPr>
              <a:t>Viroptic</a:t>
            </a:r>
            <a:endParaRPr lang="en-US" altLang="en-US" sz="1600" dirty="0">
              <a:solidFill>
                <a:srgbClr val="CCFFCC"/>
              </a:solidFill>
            </a:endParaRPr>
          </a:p>
        </p:txBody>
      </p:sp>
      <p:sp>
        <p:nvSpPr>
          <p:cNvPr id="40970" name="Slide Number Placeholder 1">
            <a:extLst>
              <a:ext uri="{FF2B5EF4-FFF2-40B4-BE49-F238E27FC236}">
                <a16:creationId xmlns:a16="http://schemas.microsoft.com/office/drawing/2014/main" id="{06BA9F1B-8E71-4C17-80D5-CCE15A7FA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30DB091-7D91-483D-A948-601B69FDDF86}" type="slidenum">
              <a:rPr lang="en-US" altLang="en-US" sz="1000"/>
              <a:t>60</a:t>
            </a:fld>
            <a:endParaRPr lang="en-US" altLang="en-US" sz="100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</a:t>
            </a:r>
            <a:r>
              <a:rPr lang="en-US" altLang="en-US" sz="1200" i="1" dirty="0">
                <a:solidFill>
                  <a:srgbClr val="0000FF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0000FF"/>
                </a:solidFill>
              </a:rPr>
              <a:t>Viroptic </a:t>
            </a:r>
            <a:r>
              <a:rPr lang="en-US" altLang="en-US" sz="1200" i="1" dirty="0">
                <a:solidFill>
                  <a:srgbClr val="0000FF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Acyclovir (ACA) zum Einnehmen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61</a:t>
            </a:fld>
            <a:endParaRPr lang="en-US" altLang="en-US" sz="100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Warum müssen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Acyclovir (ACA) zum Einnehmen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62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59515-35F0-4EB1-AC2A-3C2C4F5F4A52}"/>
              </a:ext>
            </a:extLst>
          </p:cNvPr>
          <p:cNvSpPr txBox="1"/>
          <p:nvPr/>
        </p:nvSpPr>
        <p:spPr>
          <a:xfrm>
            <a:off x="3505200" y="5964565"/>
            <a:ext cx="3194849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sieht der Dosierungsplan für ACA aus?</a:t>
            </a:r>
          </a:p>
          <a:p>
            <a:r>
              <a:rPr lang="en-US" sz="1200" dirty="0">
                <a:solidFill>
                  <a:srgbClr val="FF99FF"/>
                </a:solidFill>
              </a:rPr>
              <a:t>400 mg 5-mal täglich über einen Zeitraum von ca. 10 Tagen</a:t>
            </a:r>
          </a:p>
        </p:txBody>
      </p:sp>
    </p:spTree>
    <p:extLst>
      <p:ext uri="{BB962C8B-B14F-4D97-AF65-F5344CB8AC3E}">
        <p14:creationId xmlns:p14="http://schemas.microsoft.com/office/powerpoint/2010/main" val="13791255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Warum müssen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Acyclovir (ACA) zum Einnehmen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63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59515-35F0-4EB1-AC2A-3C2C4F5F4A52}"/>
              </a:ext>
            </a:extLst>
          </p:cNvPr>
          <p:cNvSpPr txBox="1"/>
          <p:nvPr/>
        </p:nvSpPr>
        <p:spPr>
          <a:xfrm>
            <a:off x="3505200" y="5964565"/>
            <a:ext cx="3194849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sieht der Dosierungsplan für ACA aus?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400 mg 5-mal täglich über einen Zeitraum von ca. 10 Tagen</a:t>
            </a:r>
          </a:p>
        </p:txBody>
      </p:sp>
    </p:spTree>
    <p:extLst>
      <p:ext uri="{BB962C8B-B14F-4D97-AF65-F5344CB8AC3E}">
        <p14:creationId xmlns:p14="http://schemas.microsoft.com/office/powerpoint/2010/main" val="41289197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Warum müssen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Acyclovir (ACA) </a:t>
            </a:r>
            <a:r>
              <a:rPr lang="en-US" altLang="en-US" sz="1200" b="1" dirty="0">
                <a:solidFill>
                  <a:srgbClr val="0000FF"/>
                </a:solidFill>
              </a:rPr>
              <a:t>zum Einnehmen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64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59515-35F0-4EB1-AC2A-3C2C4F5F4A52}"/>
              </a:ext>
            </a:extLst>
          </p:cNvPr>
          <p:cNvSpPr txBox="1"/>
          <p:nvPr/>
        </p:nvSpPr>
        <p:spPr>
          <a:xfrm>
            <a:off x="3505200" y="5964565"/>
            <a:ext cx="3194849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sieht der Dosierungsplan für ACA aus?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400 mg 5-mal täglich über ca. 10 Tage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90547-BC0E-444D-8F9B-4D1E6DC7A1DF}"/>
              </a:ext>
            </a:extLst>
          </p:cNvPr>
          <p:cNvSpPr txBox="1"/>
          <p:nvPr/>
        </p:nvSpPr>
        <p:spPr>
          <a:xfrm>
            <a:off x="228600" y="4231722"/>
            <a:ext cx="4234942" cy="1384995"/>
          </a:xfrm>
          <a:prstGeom prst="rect">
            <a:avLst/>
          </a:prstGeom>
          <a:solidFill>
            <a:srgbClr val="FFCC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oral verabreichtes Valacyclovir ebenfalls wirksam?</a:t>
            </a:r>
            <a:endParaRPr lang="en-US" sz="1400" i="1" dirty="0">
              <a:solidFill>
                <a:srgbClr val="FFCC66"/>
              </a:solidFill>
            </a:endParaRPr>
          </a:p>
          <a:p>
            <a:r>
              <a:rPr lang="en-US" sz="1200" dirty="0">
                <a:solidFill>
                  <a:srgbClr val="FFCC66"/>
                </a:solidFill>
              </a:rPr>
              <a:t>Ja, aber es hat mehrere schwerwiegende potenzielle Nebenwirkungen</a:t>
            </a:r>
          </a:p>
          <a:p>
            <a:endParaRPr lang="en-US" sz="1400" dirty="0">
              <a:solidFill>
                <a:srgbClr val="FFCC66"/>
              </a:solidFill>
            </a:endParaRPr>
          </a:p>
          <a:p>
            <a:r>
              <a:rPr lang="en-US" sz="1200" i="1" dirty="0">
                <a:solidFill>
                  <a:srgbClr val="FFCC66"/>
                </a:solidFill>
              </a:rPr>
              <a:t>Was sind diese Nebenwirkungen?</a:t>
            </a:r>
          </a:p>
          <a:p>
            <a:r>
              <a:rPr lang="en-US" sz="1200" dirty="0">
                <a:solidFill>
                  <a:srgbClr val="FFCC66"/>
                </a:solidFill>
              </a:rPr>
              <a:t>--Thrombotische thrombozytopenische Purpura</a:t>
            </a:r>
          </a:p>
          <a:p>
            <a:r>
              <a:rPr lang="en-US" sz="1200" dirty="0">
                <a:solidFill>
                  <a:srgbClr val="FFCC66"/>
                </a:solidFill>
              </a:rPr>
              <a:t>--Hämolytisch-urämisches Syndrom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CFC56F-211F-4EC0-8F7B-040FFFFD2D2B}"/>
              </a:ext>
            </a:extLst>
          </p:cNvPr>
          <p:cNvSpPr txBox="1"/>
          <p:nvPr/>
        </p:nvSpPr>
        <p:spPr>
          <a:xfrm>
            <a:off x="514990" y="5889554"/>
            <a:ext cx="154241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20B0504020000000003" pitchFamily="34" charset="0"/>
              </a:rPr>
              <a:t>Valacyclovir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4CE90-7A0C-4B84-B4BD-8C7A6FCBD7EF}"/>
              </a:ext>
            </a:extLst>
          </p:cNvPr>
          <p:cNvSpPr txBox="1"/>
          <p:nvPr/>
        </p:nvSpPr>
        <p:spPr>
          <a:xfrm>
            <a:off x="1022546" y="6165383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^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E3DDCB-12AF-4E85-8584-34B61D8C35E4}"/>
              </a:ext>
            </a:extLst>
          </p:cNvPr>
          <p:cNvCxnSpPr>
            <a:cxnSpLocks/>
          </p:cNvCxnSpPr>
          <p:nvPr/>
        </p:nvCxnSpPr>
        <p:spPr>
          <a:xfrm flipV="1">
            <a:off x="609600" y="5732900"/>
            <a:ext cx="1517650" cy="384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0383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Warum müssen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Acyclovir (ACA) </a:t>
            </a:r>
            <a:r>
              <a:rPr lang="en-US" altLang="en-US" sz="1200" b="1" dirty="0">
                <a:solidFill>
                  <a:srgbClr val="0000FF"/>
                </a:solidFill>
              </a:rPr>
              <a:t>zum Einnehmen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65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59515-35F0-4EB1-AC2A-3C2C4F5F4A52}"/>
              </a:ext>
            </a:extLst>
          </p:cNvPr>
          <p:cNvSpPr txBox="1"/>
          <p:nvPr/>
        </p:nvSpPr>
        <p:spPr>
          <a:xfrm>
            <a:off x="3505200" y="5964565"/>
            <a:ext cx="3194849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sieht der Dosierungsplan für ACA aus?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400 mg 5-mal täglich über ca. 10 Tage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90547-BC0E-444D-8F9B-4D1E6DC7A1DF}"/>
              </a:ext>
            </a:extLst>
          </p:cNvPr>
          <p:cNvSpPr txBox="1"/>
          <p:nvPr/>
        </p:nvSpPr>
        <p:spPr>
          <a:xfrm>
            <a:off x="228600" y="4230669"/>
            <a:ext cx="4234942" cy="1384995"/>
          </a:xfrm>
          <a:prstGeom prst="rect">
            <a:avLst/>
          </a:prstGeom>
          <a:solidFill>
            <a:srgbClr val="FFCC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oral verabreichtes Valacyclovir ebenfalls wirksam?</a:t>
            </a:r>
          </a:p>
          <a:p>
            <a:r>
              <a:rPr lang="en-US" sz="1200" dirty="0"/>
              <a:t>Ja, aber es hat mehrere schwerwiegende potenzielle Nebenwirkungen</a:t>
            </a:r>
          </a:p>
          <a:p>
            <a:endParaRPr lang="en-US" sz="1400" dirty="0">
              <a:solidFill>
                <a:srgbClr val="FFCC66"/>
              </a:solidFill>
            </a:endParaRPr>
          </a:p>
          <a:p>
            <a:r>
              <a:rPr lang="en-US" sz="1200" i="1" dirty="0">
                <a:solidFill>
                  <a:srgbClr val="FFCC66"/>
                </a:solidFill>
              </a:rPr>
              <a:t>Was sind diese Nebenwirkungen?</a:t>
            </a:r>
          </a:p>
          <a:p>
            <a:r>
              <a:rPr lang="en-US" sz="1200" dirty="0">
                <a:solidFill>
                  <a:srgbClr val="FFCC66"/>
                </a:solidFill>
              </a:rPr>
              <a:t>--Thrombotische thrombozytopenische Purpura</a:t>
            </a:r>
          </a:p>
          <a:p>
            <a:r>
              <a:rPr lang="en-US" sz="1200" dirty="0">
                <a:solidFill>
                  <a:srgbClr val="FFCC66"/>
                </a:solidFill>
              </a:rPr>
              <a:t>--Hämolytisch-urämisches Syndrom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CFC56F-211F-4EC0-8F7B-040FFFFD2D2B}"/>
              </a:ext>
            </a:extLst>
          </p:cNvPr>
          <p:cNvSpPr txBox="1"/>
          <p:nvPr/>
        </p:nvSpPr>
        <p:spPr>
          <a:xfrm>
            <a:off x="514990" y="5889554"/>
            <a:ext cx="154241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20B0504020000000003" pitchFamily="34" charset="0"/>
              </a:rPr>
              <a:t>Valacyclovir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4CE90-7A0C-4B84-B4BD-8C7A6FCBD7EF}"/>
              </a:ext>
            </a:extLst>
          </p:cNvPr>
          <p:cNvSpPr txBox="1"/>
          <p:nvPr/>
        </p:nvSpPr>
        <p:spPr>
          <a:xfrm>
            <a:off x="1022546" y="6165383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^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E3DDCB-12AF-4E85-8584-34B61D8C35E4}"/>
              </a:ext>
            </a:extLst>
          </p:cNvPr>
          <p:cNvCxnSpPr>
            <a:cxnSpLocks/>
          </p:cNvCxnSpPr>
          <p:nvPr/>
        </p:nvCxnSpPr>
        <p:spPr>
          <a:xfrm flipV="1">
            <a:off x="644151" y="5737062"/>
            <a:ext cx="1517650" cy="384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3302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Warum müssen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Acyclovir (ACA) </a:t>
            </a:r>
            <a:r>
              <a:rPr lang="en-US" altLang="en-US" sz="1200" b="1" dirty="0">
                <a:solidFill>
                  <a:srgbClr val="0000FF"/>
                </a:solidFill>
              </a:rPr>
              <a:t>zum Einnehmen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66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59515-35F0-4EB1-AC2A-3C2C4F5F4A52}"/>
              </a:ext>
            </a:extLst>
          </p:cNvPr>
          <p:cNvSpPr txBox="1"/>
          <p:nvPr/>
        </p:nvSpPr>
        <p:spPr>
          <a:xfrm>
            <a:off x="3505200" y="5964565"/>
            <a:ext cx="3194849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sieht der Dosierungsplan für ACA aus?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400 mg 5-mal täglich über ca. 10 Tage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90547-BC0E-444D-8F9B-4D1E6DC7A1DF}"/>
              </a:ext>
            </a:extLst>
          </p:cNvPr>
          <p:cNvSpPr txBox="1"/>
          <p:nvPr/>
        </p:nvSpPr>
        <p:spPr>
          <a:xfrm>
            <a:off x="228600" y="4038600"/>
            <a:ext cx="4234942" cy="1384995"/>
          </a:xfrm>
          <a:prstGeom prst="rect">
            <a:avLst/>
          </a:prstGeom>
          <a:solidFill>
            <a:srgbClr val="FFCC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oral verabreichtes Valacyclovir ebenfalls wirksam?</a:t>
            </a:r>
          </a:p>
          <a:p>
            <a:r>
              <a:rPr lang="en-US" sz="1200" dirty="0"/>
              <a:t>Ja, aber es hat mehrere schwerwiegende potenzielle Nebenwirkungen</a:t>
            </a:r>
          </a:p>
          <a:p>
            <a:endParaRPr lang="en-US" sz="1400" dirty="0"/>
          </a:p>
          <a:p>
            <a:r>
              <a:rPr lang="en-US" sz="1200" i="1" dirty="0"/>
              <a:t>Was sind diese Nebenwirkungen?</a:t>
            </a:r>
          </a:p>
          <a:p>
            <a:r>
              <a:rPr lang="en-US" sz="1200" dirty="0">
                <a:solidFill>
                  <a:srgbClr val="FFCC66"/>
                </a:solidFill>
              </a:rPr>
              <a:t>--Thrombotische thrombozytopenische Purpura</a:t>
            </a:r>
          </a:p>
          <a:p>
            <a:r>
              <a:rPr lang="en-US" sz="1200" dirty="0">
                <a:solidFill>
                  <a:srgbClr val="FFCC66"/>
                </a:solidFill>
              </a:rPr>
              <a:t>--Hämolytisch-urämisches Syndrom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CFC56F-211F-4EC0-8F7B-040FFFFD2D2B}"/>
              </a:ext>
            </a:extLst>
          </p:cNvPr>
          <p:cNvSpPr txBox="1"/>
          <p:nvPr/>
        </p:nvSpPr>
        <p:spPr>
          <a:xfrm>
            <a:off x="514990" y="5889554"/>
            <a:ext cx="154241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20B0504020000000003" pitchFamily="34" charset="0"/>
              </a:rPr>
              <a:t>Valacyclovir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4CE90-7A0C-4B84-B4BD-8C7A6FCBD7EF}"/>
              </a:ext>
            </a:extLst>
          </p:cNvPr>
          <p:cNvSpPr txBox="1"/>
          <p:nvPr/>
        </p:nvSpPr>
        <p:spPr>
          <a:xfrm>
            <a:off x="1022546" y="6165383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^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E3DDCB-12AF-4E85-8584-34B61D8C35E4}"/>
              </a:ext>
            </a:extLst>
          </p:cNvPr>
          <p:cNvCxnSpPr>
            <a:cxnSpLocks/>
          </p:cNvCxnSpPr>
          <p:nvPr/>
        </p:nvCxnSpPr>
        <p:spPr>
          <a:xfrm flipV="1">
            <a:off x="557391" y="5716862"/>
            <a:ext cx="1517650" cy="384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48896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Warum müssen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Acyclovir (ACA) </a:t>
            </a:r>
            <a:r>
              <a:rPr lang="en-US" altLang="en-US" sz="1200" b="1" dirty="0">
                <a:solidFill>
                  <a:srgbClr val="0000FF"/>
                </a:solidFill>
              </a:rPr>
              <a:t>zum Einnehmen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67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59515-35F0-4EB1-AC2A-3C2C4F5F4A52}"/>
              </a:ext>
            </a:extLst>
          </p:cNvPr>
          <p:cNvSpPr txBox="1"/>
          <p:nvPr/>
        </p:nvSpPr>
        <p:spPr>
          <a:xfrm>
            <a:off x="3505200" y="5964565"/>
            <a:ext cx="3194849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sieht der Dosierungsplan für ACA aus?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400 mg 5-mal täglich über ca. 10 Tage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90547-BC0E-444D-8F9B-4D1E6DC7A1DF}"/>
              </a:ext>
            </a:extLst>
          </p:cNvPr>
          <p:cNvSpPr txBox="1"/>
          <p:nvPr/>
        </p:nvSpPr>
        <p:spPr>
          <a:xfrm>
            <a:off x="228600" y="4114800"/>
            <a:ext cx="4234942" cy="1384995"/>
          </a:xfrm>
          <a:prstGeom prst="rect">
            <a:avLst/>
          </a:prstGeom>
          <a:solidFill>
            <a:srgbClr val="FFCC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oral verabreichtes Valacyclovir ebenfalls wirksam?</a:t>
            </a:r>
          </a:p>
          <a:p>
            <a:r>
              <a:rPr lang="en-US" sz="1200" dirty="0"/>
              <a:t>Ja, aber es hat mehrere schwerwiegende potenzielle Nebenwirkungen</a:t>
            </a:r>
          </a:p>
          <a:p>
            <a:endParaRPr lang="en-US" sz="1400" dirty="0"/>
          </a:p>
          <a:p>
            <a:r>
              <a:rPr lang="en-US" sz="1200" i="1" dirty="0"/>
              <a:t>Was sind diese Nebenwirkungen?</a:t>
            </a:r>
          </a:p>
          <a:p>
            <a:r>
              <a:rPr lang="en-US" sz="1200" dirty="0"/>
              <a:t>--Thrombotische thrombozytopenische Purpura</a:t>
            </a:r>
          </a:p>
          <a:p>
            <a:r>
              <a:rPr lang="en-US" sz="1200" dirty="0"/>
              <a:t>--Hämolytisch-urämisches Syndrom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CFC56F-211F-4EC0-8F7B-040FFFFD2D2B}"/>
              </a:ext>
            </a:extLst>
          </p:cNvPr>
          <p:cNvSpPr txBox="1"/>
          <p:nvPr/>
        </p:nvSpPr>
        <p:spPr>
          <a:xfrm>
            <a:off x="514990" y="5889554"/>
            <a:ext cx="154241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20B0504020000000003" pitchFamily="34" charset="0"/>
              </a:rPr>
              <a:t>Valacyclovir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4CE90-7A0C-4B84-B4BD-8C7A6FCBD7EF}"/>
              </a:ext>
            </a:extLst>
          </p:cNvPr>
          <p:cNvSpPr txBox="1"/>
          <p:nvPr/>
        </p:nvSpPr>
        <p:spPr>
          <a:xfrm>
            <a:off x="1022546" y="6165383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^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E3DDCB-12AF-4E85-8584-34B61D8C35E4}"/>
              </a:ext>
            </a:extLst>
          </p:cNvPr>
          <p:cNvCxnSpPr>
            <a:cxnSpLocks/>
          </p:cNvCxnSpPr>
          <p:nvPr/>
        </p:nvCxnSpPr>
        <p:spPr>
          <a:xfrm flipV="1">
            <a:off x="571126" y="5732834"/>
            <a:ext cx="1517650" cy="384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5116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Warum müssen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Acyclovir (ACA) </a:t>
            </a:r>
            <a:r>
              <a:rPr lang="en-US" altLang="en-US" sz="1200" b="1" dirty="0">
                <a:solidFill>
                  <a:srgbClr val="0000FF"/>
                </a:solidFill>
              </a:rPr>
              <a:t>zur oralen Einnahme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68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59515-35F0-4EB1-AC2A-3C2C4F5F4A52}"/>
              </a:ext>
            </a:extLst>
          </p:cNvPr>
          <p:cNvSpPr txBox="1"/>
          <p:nvPr/>
        </p:nvSpPr>
        <p:spPr>
          <a:xfrm>
            <a:off x="3505200" y="5964565"/>
            <a:ext cx="3194849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sieht der Dosierungsplan für ACA aus?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400 mg 5-mal täglich über ca. 10 Tage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90547-BC0E-444D-8F9B-4D1E6DC7A1DF}"/>
              </a:ext>
            </a:extLst>
          </p:cNvPr>
          <p:cNvSpPr txBox="1"/>
          <p:nvPr/>
        </p:nvSpPr>
        <p:spPr>
          <a:xfrm>
            <a:off x="228600" y="4377907"/>
            <a:ext cx="4234942" cy="1384995"/>
          </a:xfrm>
          <a:prstGeom prst="rect">
            <a:avLst/>
          </a:prstGeom>
          <a:solidFill>
            <a:srgbClr val="FFCC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Ist oral verabreichtes Valacyclovir ebenfalls wirksam?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Ja, aber es hat mehrere schwerwiegende potenzielle Nebenwirkungen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sind diese Nebenwirkungen?</a:t>
            </a:r>
          </a:p>
          <a:p>
            <a:r>
              <a:rPr lang="en-US" sz="1200" b="1" dirty="0"/>
              <a:t>--Thrombotische thrombozytopenische Purpura</a:t>
            </a:r>
          </a:p>
          <a:p>
            <a:r>
              <a:rPr lang="en-US" sz="1200" b="1" dirty="0"/>
              <a:t>--Hämolytisch-urämisches Syndrom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C35D914E-081F-4094-A8CD-54EBE7BEB91F}"/>
              </a:ext>
            </a:extLst>
          </p:cNvPr>
          <p:cNvSpPr/>
          <p:nvPr/>
        </p:nvSpPr>
        <p:spPr>
          <a:xfrm>
            <a:off x="3657600" y="5181600"/>
            <a:ext cx="311150" cy="581302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D636DC-A649-439A-A289-42CCDB6CE718}"/>
              </a:ext>
            </a:extLst>
          </p:cNvPr>
          <p:cNvSpPr txBox="1"/>
          <p:nvPr/>
        </p:nvSpPr>
        <p:spPr>
          <a:xfrm>
            <a:off x="3968750" y="5112861"/>
            <a:ext cx="39624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 systemische Erkrankung prädisponiert einen </a:t>
            </a:r>
            <a:r>
              <a:rPr lang="en-US" sz="1200" i="1" dirty="0" err="1">
                <a:solidFill>
                  <a:srgbClr val="0000FF"/>
                </a:solidFill>
              </a:rPr>
              <a:t>Patienten </a:t>
            </a:r>
            <a:r>
              <a:rPr lang="en-US" sz="1200" i="1" dirty="0">
                <a:solidFill>
                  <a:srgbClr val="0000FF"/>
                </a:solidFill>
              </a:rPr>
              <a:t>unter Valacyclovir für diese Nebenwirkungen?</a:t>
            </a:r>
          </a:p>
          <a:p>
            <a:r>
              <a:rPr 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AIDS</a:t>
            </a:r>
          </a:p>
        </p:txBody>
      </p:sp>
    </p:spTree>
    <p:extLst>
      <p:ext uri="{BB962C8B-B14F-4D97-AF65-F5344CB8AC3E}">
        <p14:creationId xmlns:p14="http://schemas.microsoft.com/office/powerpoint/2010/main" val="8149670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>
            <a:extLst>
              <a:ext uri="{FF2B5EF4-FFF2-40B4-BE49-F238E27FC236}">
                <a16:creationId xmlns:a16="http://schemas.microsoft.com/office/drawing/2014/main" id="{C9ADCE63-25DD-4177-9860-4832042F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1992" name="Text Box 3">
            <a:extLst>
              <a:ext uri="{FF2B5EF4-FFF2-40B4-BE49-F238E27FC236}">
                <a16:creationId xmlns:a16="http://schemas.microsoft.com/office/drawing/2014/main" id="{4B4E5B43-563D-4092-A71F-1B422139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1993" name="Text Box 4">
            <a:extLst>
              <a:ext uri="{FF2B5EF4-FFF2-40B4-BE49-F238E27FC236}">
                <a16:creationId xmlns:a16="http://schemas.microsoft.com/office/drawing/2014/main" id="{5CEB0894-7B57-4756-90C7-168EBDA84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Warum müssen Sie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Viroptic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Acyclovir (ACA) </a:t>
            </a:r>
            <a:r>
              <a:rPr lang="en-US" altLang="en-US" sz="1200" b="1" dirty="0">
                <a:solidFill>
                  <a:srgbClr val="0000FF"/>
                </a:solidFill>
              </a:rPr>
              <a:t>zum Einnehmen</a:t>
            </a: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66BB0D5A-7681-4484-ABEE-DE75F841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625BBB1-E39B-4693-81FA-4C21BE779397}" type="slidenum">
              <a:rPr lang="en-US" altLang="en-US" sz="1000"/>
              <a:t>69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59515-35F0-4EB1-AC2A-3C2C4F5F4A52}"/>
              </a:ext>
            </a:extLst>
          </p:cNvPr>
          <p:cNvSpPr txBox="1"/>
          <p:nvPr/>
        </p:nvSpPr>
        <p:spPr>
          <a:xfrm>
            <a:off x="3505200" y="5964565"/>
            <a:ext cx="3194849" cy="523220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sieht der Dosierungsplan für ACA aus?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400 mg 5-mal täglich über ca. 10 Tage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90547-BC0E-444D-8F9B-4D1E6DC7A1DF}"/>
              </a:ext>
            </a:extLst>
          </p:cNvPr>
          <p:cNvSpPr txBox="1"/>
          <p:nvPr/>
        </p:nvSpPr>
        <p:spPr>
          <a:xfrm>
            <a:off x="228600" y="4377907"/>
            <a:ext cx="4234942" cy="1384995"/>
          </a:xfrm>
          <a:prstGeom prst="rect">
            <a:avLst/>
          </a:prstGeom>
          <a:solidFill>
            <a:srgbClr val="FFCC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Ist oral verabreichtes Valacyclovir ebenfalls wirksam?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Ja, aber es hat mehrere schwerwiegende potenzielle Nebenwirkungen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sind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diese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Nebenwirkungen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r>
              <a:rPr lang="en-US" sz="1200" b="1" dirty="0"/>
              <a:t>--Thrombotische thrombozytopenische Purpura</a:t>
            </a:r>
          </a:p>
          <a:p>
            <a:r>
              <a:rPr lang="en-US" sz="1200" b="1" dirty="0"/>
              <a:t>--Hämolytisch-urämisches Syndrom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C35D914E-081F-4094-A8CD-54EBE7BEB91F}"/>
              </a:ext>
            </a:extLst>
          </p:cNvPr>
          <p:cNvSpPr/>
          <p:nvPr/>
        </p:nvSpPr>
        <p:spPr>
          <a:xfrm>
            <a:off x="3657600" y="5181600"/>
            <a:ext cx="311150" cy="581302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D636DC-A649-439A-A289-42CCDB6CE718}"/>
              </a:ext>
            </a:extLst>
          </p:cNvPr>
          <p:cNvSpPr txBox="1"/>
          <p:nvPr/>
        </p:nvSpPr>
        <p:spPr>
          <a:xfrm>
            <a:off x="3968750" y="5112861"/>
            <a:ext cx="39624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 systemische Erkrankung prädisponiert einen </a:t>
            </a:r>
            <a:r>
              <a:rPr lang="en-US" sz="1200" i="1" dirty="0" err="1">
                <a:solidFill>
                  <a:srgbClr val="0000FF"/>
                </a:solidFill>
              </a:rPr>
              <a:t>Patienten </a:t>
            </a:r>
            <a:r>
              <a:rPr lang="en-US" sz="1200" i="1" dirty="0">
                <a:solidFill>
                  <a:srgbClr val="0000FF"/>
                </a:solidFill>
              </a:rPr>
              <a:t>unter Valacyclovir für diese Nebenwirkungen?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AIDS</a:t>
            </a:r>
          </a:p>
        </p:txBody>
      </p:sp>
    </p:spTree>
    <p:extLst>
      <p:ext uri="{BB962C8B-B14F-4D97-AF65-F5344CB8AC3E}">
        <p14:creationId xmlns:p14="http://schemas.microsoft.com/office/powerpoint/2010/main" val="979799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7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6765955" cy="181075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Das Wichtigste zuerst: Wofür steht </a:t>
            </a:r>
            <a:r>
              <a:rPr lang="en-US" sz="1200" b="1" dirty="0">
                <a:solidFill>
                  <a:srgbClr val="0000FF"/>
                </a:solidFill>
              </a:rPr>
              <a:t>HSV </a:t>
            </a:r>
            <a:r>
              <a:rPr lang="en-US" sz="1200" i="1" dirty="0">
                <a:solidFill>
                  <a:srgbClr val="0000FF"/>
                </a:solidFill>
              </a:rPr>
              <a:t>in diesem Zusammenhang?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Herpes-simplex-Virus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viele „Typen“ des HSV gibt es, und wie heißen sie?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zwei – HSV-1 und HSV-2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</a:t>
            </a:r>
            <a:r>
              <a:rPr lang="en-US" sz="1200" i="1" dirty="0" err="1">
                <a:solidFill>
                  <a:srgbClr val="0000FF"/>
                </a:solidFill>
              </a:rPr>
              <a:t>Körperteile </a:t>
            </a:r>
            <a:r>
              <a:rPr lang="en-US" sz="1200" i="1" dirty="0">
                <a:solidFill>
                  <a:srgbClr val="0000FF"/>
                </a:solidFill>
              </a:rPr>
              <a:t>befallen die einzelnen Typen bevorzugt?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– HSV-1 </a:t>
            </a:r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</a:t>
            </a:r>
            <a:r>
              <a:rPr lang="en-US" sz="1200" i="1" dirty="0">
                <a:solidFill>
                  <a:srgbClr val="0000FF"/>
                </a:solidFill>
              </a:rPr>
              <a:t> „Oberhalb </a:t>
            </a:r>
            <a:r>
              <a:rPr lang="en-US" sz="1200" dirty="0">
                <a:solidFill>
                  <a:srgbClr val="0000FF"/>
                </a:solidFill>
              </a:rPr>
              <a:t>der Taille“: Die Augen und der Mundbereich (d. </a:t>
            </a:r>
            <a:r>
              <a:rPr lang="en-US" sz="1200" dirty="0" err="1">
                <a:solidFill>
                  <a:srgbClr val="0000FF"/>
                </a:solidFill>
              </a:rPr>
              <a:t>h</a:t>
            </a:r>
            <a:r>
              <a:rPr lang="en-US" sz="1200" dirty="0">
                <a:solidFill>
                  <a:srgbClr val="0000FF"/>
                </a:solidFill>
              </a:rPr>
              <a:t>. „Fieberbläschen“)</a:t>
            </a:r>
          </a:p>
          <a:p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– HSV-2 </a:t>
            </a:r>
            <a:r>
              <a:rPr lang="en-US" sz="1200" b="1" i="1" dirty="0">
                <a:solidFill>
                  <a:srgbClr val="0000FF"/>
                </a:solidFill>
                <a:sym typeface="Wingdings" panose="05000000000000000000" pitchFamily="2" charset="2"/>
              </a:rPr>
              <a:t>?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0" name="Oval 1">
            <a:extLst>
              <a:ext uri="{FF2B5EF4-FFF2-40B4-BE49-F238E27FC236}">
                <a16:creationId xmlns:a16="http://schemas.microsoft.com/office/drawing/2014/main" id="{B0F7A888-EA86-4006-84B8-0A28F7908B4C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13F2CA20-777F-4CAF-92FE-90099FB8A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800" kern="0"/>
              <a:t>Anteriore HSV-Erkrankung</a:t>
            </a:r>
            <a:endParaRPr lang="en-US" alt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6876002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9" name="Rectangle 2">
            <a:extLst>
              <a:ext uri="{FF2B5EF4-FFF2-40B4-BE49-F238E27FC236}">
                <a16:creationId xmlns:a16="http://schemas.microsoft.com/office/drawing/2014/main" id="{141D7155-A0FC-4856-BAE5-E5F86B9279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4040" name="Text Box 3">
            <a:extLst>
              <a:ext uri="{FF2B5EF4-FFF2-40B4-BE49-F238E27FC236}">
                <a16:creationId xmlns:a16="http://schemas.microsoft.com/office/drawing/2014/main" id="{1ABC98B6-62C3-41B5-B6E2-F430B8983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4041" name="Text Box 4">
            <a:extLst>
              <a:ext uri="{FF2B5EF4-FFF2-40B4-BE49-F238E27FC236}">
                <a16:creationId xmlns:a16="http://schemas.microsoft.com/office/drawing/2014/main" id="{F1A28399-6EF2-4105-82E6-8BE87D38C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B2B2B2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</a:t>
            </a:r>
            <a:r>
              <a:rPr lang="en-US" altLang="en-US" sz="1200" i="1" dirty="0">
                <a:solidFill>
                  <a:srgbClr val="B2B2B2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 </a:t>
            </a:r>
            <a:r>
              <a:rPr lang="en-US" altLang="en-US" sz="1200" i="1" dirty="0">
                <a:solidFill>
                  <a:srgbClr val="B2B2B2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600" dirty="0">
              <a:solidFill>
                <a:srgbClr val="B2B2B2"/>
              </a:solidFill>
            </a:endParaRPr>
          </a:p>
        </p:txBody>
      </p:sp>
      <p:sp>
        <p:nvSpPr>
          <p:cNvPr id="44042" name="Text Box 5">
            <a:extLst>
              <a:ext uri="{FF2B5EF4-FFF2-40B4-BE49-F238E27FC236}">
                <a16:creationId xmlns:a16="http://schemas.microsoft.com/office/drawing/2014/main" id="{9EB50507-9743-4154-AA58-4B49A61E9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001190"/>
            <a:ext cx="6019800" cy="83099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Welcher einfache, spaltlampenbasierte Eingriff kann die Heilung einer infektiösen Epitheliopathie beschleunigen?</a:t>
            </a:r>
            <a:endParaRPr lang="en-US" altLang="en-US" sz="1600" i="1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000"/>
                </a:solidFill>
              </a:rPr>
              <a:t>Entfernen Sie das infizierte Epithel</a:t>
            </a:r>
          </a:p>
        </p:txBody>
      </p:sp>
      <p:sp>
        <p:nvSpPr>
          <p:cNvPr id="44043" name="Slide Number Placeholder 1">
            <a:extLst>
              <a:ext uri="{FF2B5EF4-FFF2-40B4-BE49-F238E27FC236}">
                <a16:creationId xmlns:a16="http://schemas.microsoft.com/office/drawing/2014/main" id="{73FC33A1-5044-47F7-834F-8C6E1C413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78C7217-CD7C-413A-AA71-9F7EFFCC545D}" type="slidenum">
              <a:rPr lang="en-US" altLang="en-US" sz="1000"/>
              <a:t>70</a:t>
            </a:fld>
            <a:endParaRPr lang="en-US" altLang="en-US" sz="100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9" name="Rectangle 2">
            <a:extLst>
              <a:ext uri="{FF2B5EF4-FFF2-40B4-BE49-F238E27FC236}">
                <a16:creationId xmlns:a16="http://schemas.microsoft.com/office/drawing/2014/main" id="{141D7155-A0FC-4856-BAE5-E5F86B9279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4040" name="Text Box 3">
            <a:extLst>
              <a:ext uri="{FF2B5EF4-FFF2-40B4-BE49-F238E27FC236}">
                <a16:creationId xmlns:a16="http://schemas.microsoft.com/office/drawing/2014/main" id="{1ABC98B6-62C3-41B5-B6E2-F430B8983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4041" name="Text Box 4">
            <a:extLst>
              <a:ext uri="{FF2B5EF4-FFF2-40B4-BE49-F238E27FC236}">
                <a16:creationId xmlns:a16="http://schemas.microsoft.com/office/drawing/2014/main" id="{F1A28399-6EF2-4105-82E6-8BE87D38C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B2B2B2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</a:t>
            </a:r>
            <a:r>
              <a:rPr lang="en-US" altLang="en-US" sz="1200" i="1" dirty="0">
                <a:solidFill>
                  <a:srgbClr val="B2B2B2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 </a:t>
            </a:r>
            <a:r>
              <a:rPr lang="en-US" altLang="en-US" sz="1200" i="1" dirty="0">
                <a:solidFill>
                  <a:srgbClr val="B2B2B2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600" dirty="0">
              <a:solidFill>
                <a:srgbClr val="B2B2B2"/>
              </a:solidFill>
            </a:endParaRPr>
          </a:p>
        </p:txBody>
      </p:sp>
      <p:sp>
        <p:nvSpPr>
          <p:cNvPr id="44042" name="Text Box 5">
            <a:extLst>
              <a:ext uri="{FF2B5EF4-FFF2-40B4-BE49-F238E27FC236}">
                <a16:creationId xmlns:a16="http://schemas.microsoft.com/office/drawing/2014/main" id="{9EB50507-9743-4154-AA58-4B49A61E9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001190"/>
            <a:ext cx="6019800" cy="83099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Welcher einfache, spaltlampenbasierte Eingriff kann die Heilung einer infektiösen Epitheliopathie beschleunigen?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Das infizierte Epithel debridieren</a:t>
            </a:r>
          </a:p>
        </p:txBody>
      </p:sp>
      <p:sp>
        <p:nvSpPr>
          <p:cNvPr id="44043" name="Slide Number Placeholder 1">
            <a:extLst>
              <a:ext uri="{FF2B5EF4-FFF2-40B4-BE49-F238E27FC236}">
                <a16:creationId xmlns:a16="http://schemas.microsoft.com/office/drawing/2014/main" id="{73FC33A1-5044-47F7-834F-8C6E1C413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78C7217-CD7C-413A-AA71-9F7EFFCC545D}" type="slidenum">
              <a:rPr lang="en-US" altLang="en-US" sz="1000"/>
              <a:t>71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74716278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3" name="Rectangle 2">
            <a:extLst>
              <a:ext uri="{FF2B5EF4-FFF2-40B4-BE49-F238E27FC236}">
                <a16:creationId xmlns:a16="http://schemas.microsoft.com/office/drawing/2014/main" id="{5A7020F8-B1EE-4904-A57D-20C22F4853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5064" name="Text Box 3">
            <a:extLst>
              <a:ext uri="{FF2B5EF4-FFF2-40B4-BE49-F238E27FC236}">
                <a16:creationId xmlns:a16="http://schemas.microsoft.com/office/drawing/2014/main" id="{42623133-BEEB-4063-A04E-6029A4BDD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5065" name="Text Box 4">
            <a:extLst>
              <a:ext uri="{FF2B5EF4-FFF2-40B4-BE49-F238E27FC236}">
                <a16:creationId xmlns:a16="http://schemas.microsoft.com/office/drawing/2014/main" id="{1C4ED3FB-C86C-48AD-A075-2014E7CC2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B2B2B2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</a:t>
            </a:r>
            <a:r>
              <a:rPr lang="en-US" altLang="en-US" sz="1200" i="1" dirty="0">
                <a:solidFill>
                  <a:srgbClr val="B2B2B2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 </a:t>
            </a:r>
            <a:r>
              <a:rPr lang="en-US" altLang="en-US" sz="1200" i="1" dirty="0">
                <a:solidFill>
                  <a:srgbClr val="B2B2B2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600" dirty="0">
              <a:solidFill>
                <a:srgbClr val="B2B2B2"/>
              </a:solidFill>
            </a:endParaRPr>
          </a:p>
        </p:txBody>
      </p:sp>
      <p:sp>
        <p:nvSpPr>
          <p:cNvPr id="45067" name="Text Box 6">
            <a:extLst>
              <a:ext uri="{FF2B5EF4-FFF2-40B4-BE49-F238E27FC236}">
                <a16:creationId xmlns:a16="http://schemas.microsoft.com/office/drawing/2014/main" id="{06C35627-F85D-4B67-B909-318530C44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257800"/>
            <a:ext cx="7408863" cy="13144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Ist es sinnvoll, eine infektiöse HSV-Epitheliopathie mit Steroiden zu behandeln?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Nein!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Was ist wahrscheinlich, wenn eine infektiöse HSV-Epitheliopathie mit Steroiden behandelt wird?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Ein geografisches Hornhautgeschwür</a:t>
            </a:r>
          </a:p>
        </p:txBody>
      </p:sp>
      <p:sp>
        <p:nvSpPr>
          <p:cNvPr id="45068" name="Slide Number Placeholder 1">
            <a:extLst>
              <a:ext uri="{FF2B5EF4-FFF2-40B4-BE49-F238E27FC236}">
                <a16:creationId xmlns:a16="http://schemas.microsoft.com/office/drawing/2014/main" id="{9EB418C2-0FB1-4F27-8A16-A773C6F58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17E94C5-A197-4B92-B418-8615B0DDEAA6}" type="slidenum">
              <a:rPr lang="en-US" altLang="en-US" sz="1000"/>
              <a:t>72</a:t>
            </a:fld>
            <a:endParaRPr lang="en-US" altLang="en-US" sz="100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Rectangle 2">
            <a:extLst>
              <a:ext uri="{FF2B5EF4-FFF2-40B4-BE49-F238E27FC236}">
                <a16:creationId xmlns:a16="http://schemas.microsoft.com/office/drawing/2014/main" id="{520A7910-71EA-4129-B32F-504C8ED4A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6088" name="Text Box 3">
            <a:extLst>
              <a:ext uri="{FF2B5EF4-FFF2-40B4-BE49-F238E27FC236}">
                <a16:creationId xmlns:a16="http://schemas.microsoft.com/office/drawing/2014/main" id="{93FD5508-D2BA-49B1-B0B4-E97B4270C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6089" name="Text Box 4">
            <a:extLst>
              <a:ext uri="{FF2B5EF4-FFF2-40B4-BE49-F238E27FC236}">
                <a16:creationId xmlns:a16="http://schemas.microsoft.com/office/drawing/2014/main" id="{FB1837BC-A119-4FDC-9911-389CC11C8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B2B2B2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</a:t>
            </a:r>
            <a:r>
              <a:rPr lang="en-US" altLang="en-US" sz="1200" i="1" dirty="0">
                <a:solidFill>
                  <a:srgbClr val="B2B2B2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 </a:t>
            </a:r>
            <a:r>
              <a:rPr lang="en-US" altLang="en-US" sz="1200" i="1" dirty="0">
                <a:solidFill>
                  <a:srgbClr val="B2B2B2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600" dirty="0">
              <a:solidFill>
                <a:srgbClr val="B2B2B2"/>
              </a:solidFill>
            </a:endParaRPr>
          </a:p>
        </p:txBody>
      </p:sp>
      <p:sp>
        <p:nvSpPr>
          <p:cNvPr id="46091" name="Text Box 6">
            <a:extLst>
              <a:ext uri="{FF2B5EF4-FFF2-40B4-BE49-F238E27FC236}">
                <a16:creationId xmlns:a16="http://schemas.microsoft.com/office/drawing/2014/main" id="{D61E064B-104C-4027-AA7E-8B7E155DC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257800"/>
            <a:ext cx="7408863" cy="13144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Ist es sinnvoll, eine infektiöse HSV-Epitheliopathie mit Steroiden zu behandeln?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Nein!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Was ist wahrscheinlich, wenn eine infektiöse HSV-Epitheliopathie mit Steroiden behandelt wird?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Ein geografisches Hornhautgeschwür</a:t>
            </a:r>
          </a:p>
        </p:txBody>
      </p:sp>
      <p:sp>
        <p:nvSpPr>
          <p:cNvPr id="46092" name="Slide Number Placeholder 1">
            <a:extLst>
              <a:ext uri="{FF2B5EF4-FFF2-40B4-BE49-F238E27FC236}">
                <a16:creationId xmlns:a16="http://schemas.microsoft.com/office/drawing/2014/main" id="{FFF096FF-7CA4-446D-80AB-0498968F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A9A8EE6-F901-4404-9F4D-8DFFCD385C01}" type="slidenum">
              <a:rPr lang="en-US" altLang="en-US" sz="1000"/>
              <a:t>73</a:t>
            </a:fld>
            <a:endParaRPr lang="en-US" altLang="en-US" sz="100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1" name="Rectangle 2">
            <a:extLst>
              <a:ext uri="{FF2B5EF4-FFF2-40B4-BE49-F238E27FC236}">
                <a16:creationId xmlns:a16="http://schemas.microsoft.com/office/drawing/2014/main" id="{ED444233-3791-49FC-B196-26BCFE959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7112" name="Text Box 3">
            <a:extLst>
              <a:ext uri="{FF2B5EF4-FFF2-40B4-BE49-F238E27FC236}">
                <a16:creationId xmlns:a16="http://schemas.microsoft.com/office/drawing/2014/main" id="{36E4704D-7000-42B5-AA96-AEA446C9E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7113" name="Text Box 4">
            <a:extLst>
              <a:ext uri="{FF2B5EF4-FFF2-40B4-BE49-F238E27FC236}">
                <a16:creationId xmlns:a16="http://schemas.microsoft.com/office/drawing/2014/main" id="{658D6EDA-A7F6-4779-932D-48A45BECE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B2B2B2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</a:t>
            </a:r>
            <a:r>
              <a:rPr lang="en-US" altLang="en-US" sz="1200" i="1" dirty="0">
                <a:solidFill>
                  <a:srgbClr val="B2B2B2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 </a:t>
            </a:r>
            <a:r>
              <a:rPr lang="en-US" altLang="en-US" sz="1200" i="1" dirty="0">
                <a:solidFill>
                  <a:srgbClr val="B2B2B2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600" dirty="0">
              <a:solidFill>
                <a:srgbClr val="B2B2B2"/>
              </a:solidFill>
            </a:endParaRPr>
          </a:p>
        </p:txBody>
      </p:sp>
      <p:sp>
        <p:nvSpPr>
          <p:cNvPr id="47115" name="Text Box 6">
            <a:extLst>
              <a:ext uri="{FF2B5EF4-FFF2-40B4-BE49-F238E27FC236}">
                <a16:creationId xmlns:a16="http://schemas.microsoft.com/office/drawing/2014/main" id="{E3942A09-5371-4B41-BA24-E844B8CA4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257800"/>
            <a:ext cx="7408863" cy="13144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Ist es sinnvoll, eine infektiöse HSV-Epitheliopathie mit Steroiden zu behandeln?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Nein!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Was ist wahrscheinlich, wenn eine infektiöse HSV-Epitheliopathie mit Steroiden behandelt wird?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Ein geografisches Hornhautgeschwür</a:t>
            </a:r>
          </a:p>
        </p:txBody>
      </p:sp>
      <p:sp>
        <p:nvSpPr>
          <p:cNvPr id="47116" name="Slide Number Placeholder 1">
            <a:extLst>
              <a:ext uri="{FF2B5EF4-FFF2-40B4-BE49-F238E27FC236}">
                <a16:creationId xmlns:a16="http://schemas.microsoft.com/office/drawing/2014/main" id="{F3FD17D7-FC22-495D-9E43-0B1F824C2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4894395-9B2C-459A-8747-A9D3E14D97E5}" type="slidenum">
              <a:rPr lang="en-US" altLang="en-US" sz="1000"/>
              <a:t>74</a:t>
            </a:fld>
            <a:endParaRPr lang="en-US" altLang="en-US" sz="100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5" name="Rectangle 2">
            <a:extLst>
              <a:ext uri="{FF2B5EF4-FFF2-40B4-BE49-F238E27FC236}">
                <a16:creationId xmlns:a16="http://schemas.microsoft.com/office/drawing/2014/main" id="{80592382-0707-4422-9CBF-040C5369FA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8136" name="Text Box 3">
            <a:extLst>
              <a:ext uri="{FF2B5EF4-FFF2-40B4-BE49-F238E27FC236}">
                <a16:creationId xmlns:a16="http://schemas.microsoft.com/office/drawing/2014/main" id="{3ECF95D9-3A65-42B3-9E51-EC135415A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--Interstitiell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/>
                </a:solidFill>
              </a:rPr>
              <a:t>Narbe </a:t>
            </a:r>
            <a:r>
              <a:rPr lang="en-US" altLang="en-US" sz="1200" dirty="0">
                <a:solidFill>
                  <a:schemeClr val="bg1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   </a:t>
            </a:r>
            <a:r>
              <a:rPr lang="en-US" altLang="en-US" sz="1200" i="1" dirty="0">
                <a:solidFill>
                  <a:schemeClr val="bg1"/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8137" name="Text Box 4">
            <a:extLst>
              <a:ext uri="{FF2B5EF4-FFF2-40B4-BE49-F238E27FC236}">
                <a16:creationId xmlns:a16="http://schemas.microsoft.com/office/drawing/2014/main" id="{948AC918-91D9-41B3-BF6D-5C33A8882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19500"/>
            <a:ext cx="7537450" cy="27813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Wie sieht die typische Behandlung einer infektiösen HSV-Epitheliopathie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B2B2B2"/>
                </a:solidFill>
              </a:rPr>
              <a:t>Viroptic 9-mal täglich über 2 Wochen, danach absetzen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schwerwiegenden Folgen drohen dem Patienten, wenn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</a:t>
            </a:r>
            <a:r>
              <a:rPr lang="en-US" altLang="en-US" sz="1200" i="1" dirty="0">
                <a:solidFill>
                  <a:srgbClr val="B2B2B2"/>
                </a:solidFill>
              </a:rPr>
              <a:t> nicht verschreiben?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Nichts – die HSV-Epitheliopathie ist selbstlimitierend; die Behandlung verkürzt den Krankheitsverlauf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Warum müssen Sie </a:t>
            </a:r>
            <a:r>
              <a:rPr lang="en-US" altLang="en-US" sz="1200" i="1" dirty="0" err="1">
                <a:solidFill>
                  <a:srgbClr val="B2B2B2"/>
                </a:solidFill>
              </a:rPr>
              <a:t>Viroptic </a:t>
            </a:r>
            <a:r>
              <a:rPr lang="en-US" altLang="en-US" sz="1200" i="1" dirty="0">
                <a:solidFill>
                  <a:srgbClr val="B2B2B2"/>
                </a:solidFill>
              </a:rPr>
              <a:t>nach 2 Wochen absetzen?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Es ist für gesundes und/oder heilendes Epithel ziemlich toxisch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Welche alternative antivirale Behandlung umgeht das Risiko einer Epitheltoxizität vollständig?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PO ACA – es ist genauso wirksam wie topisches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600" dirty="0">
              <a:solidFill>
                <a:srgbClr val="B2B2B2"/>
              </a:solidFill>
            </a:endParaRPr>
          </a:p>
        </p:txBody>
      </p:sp>
      <p:sp>
        <p:nvSpPr>
          <p:cNvPr id="48139" name="Text Box 6">
            <a:extLst>
              <a:ext uri="{FF2B5EF4-FFF2-40B4-BE49-F238E27FC236}">
                <a16:creationId xmlns:a16="http://schemas.microsoft.com/office/drawing/2014/main" id="{8F9C3819-43C1-4F6F-BAE5-FF856227E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257800"/>
            <a:ext cx="7408863" cy="13144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Ist es sinnvoll, eine infektiöse HSV-Epitheliopathie mit Steroiden zu behandeln?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Nein!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Was ist wahrscheinlich, wenn eine infektiöse HSV-Epitheliopathie mit Steroiden behandelt wird?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Ein geografisches Hornhautgeschwür</a:t>
            </a:r>
          </a:p>
        </p:txBody>
      </p:sp>
      <p:sp>
        <p:nvSpPr>
          <p:cNvPr id="48140" name="Slide Number Placeholder 1">
            <a:extLst>
              <a:ext uri="{FF2B5EF4-FFF2-40B4-BE49-F238E27FC236}">
                <a16:creationId xmlns:a16="http://schemas.microsoft.com/office/drawing/2014/main" id="{F3F6E49F-A348-4814-A3AC-48355F3F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EDDE2DD-DF13-4C04-A014-02A49E69C766}" type="slidenum">
              <a:rPr lang="en-US" altLang="en-US" sz="1000"/>
              <a:t>75</a:t>
            </a:fld>
            <a:endParaRPr lang="en-US" altLang="en-US" sz="100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Rectangle 2">
            <a:extLst>
              <a:ext uri="{FF2B5EF4-FFF2-40B4-BE49-F238E27FC236}">
                <a16:creationId xmlns:a16="http://schemas.microsoft.com/office/drawing/2014/main" id="{F2F659B8-56C7-4ADB-80D4-63CD32C49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1209" name="Text Box 3">
            <a:extLst>
              <a:ext uri="{FF2B5EF4-FFF2-40B4-BE49-F238E27FC236}">
                <a16:creationId xmlns:a16="http://schemas.microsoft.com/office/drawing/2014/main" id="{422EC47F-C92E-4586-95E4-E49853F28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--</a:t>
            </a:r>
            <a:r>
              <a:rPr lang="en-US" altLang="en-US" sz="1200" b="1" i="1" dirty="0"/>
              <a:t>?</a:t>
            </a:r>
            <a:endParaRPr lang="en-US" altLang="en-US" sz="16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--</a:t>
            </a:r>
            <a:r>
              <a:rPr lang="en-US" altLang="en-US" sz="1200" b="1" i="1" dirty="0"/>
              <a:t>?</a:t>
            </a:r>
            <a:endParaRPr lang="en-US" altLang="en-US" sz="16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1211" name="Slide Number Placeholder 1">
            <a:extLst>
              <a:ext uri="{FF2B5EF4-FFF2-40B4-BE49-F238E27FC236}">
                <a16:creationId xmlns:a16="http://schemas.microsoft.com/office/drawing/2014/main" id="{1A43664C-8C4E-409E-B6DD-4B8DD956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D1A5947-058D-4A85-94E0-752E86C11434}" type="slidenum">
              <a:rPr lang="en-US" altLang="en-US" sz="1000"/>
              <a:t>76</a:t>
            </a:fld>
            <a:endParaRPr lang="en-US" altLang="en-US" sz="10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5E9562C8-BFF8-4CC5-8749-A71089968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8759" y="3907909"/>
            <a:ext cx="35274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Zwei Subtypen der stromalen Keratitis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EF24A38-03F3-49ED-856E-715EC90705DE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524000" y="3733800"/>
            <a:ext cx="2644759" cy="3587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2CB20E7-7A15-469C-85A4-D8FD05E0F09B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1524000" y="4092575"/>
            <a:ext cx="2644759" cy="1846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413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Rectangle 2">
            <a:extLst>
              <a:ext uri="{FF2B5EF4-FFF2-40B4-BE49-F238E27FC236}">
                <a16:creationId xmlns:a16="http://schemas.microsoft.com/office/drawing/2014/main" id="{F2F659B8-56C7-4ADB-80D4-63CD32C49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1209" name="Text Box 3">
            <a:extLst>
              <a:ext uri="{FF2B5EF4-FFF2-40B4-BE49-F238E27FC236}">
                <a16:creationId xmlns:a16="http://schemas.microsoft.com/office/drawing/2014/main" id="{422EC47F-C92E-4586-95E4-E49853F28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</a:t>
            </a:r>
            <a:r>
              <a:rPr lang="en-US" altLang="en-US" sz="1200" i="1" dirty="0" err="1"/>
              <a:t>Interstitiell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1211" name="Slide Number Placeholder 1">
            <a:extLst>
              <a:ext uri="{FF2B5EF4-FFF2-40B4-BE49-F238E27FC236}">
                <a16:creationId xmlns:a16="http://schemas.microsoft.com/office/drawing/2014/main" id="{1A43664C-8C4E-409E-B6DD-4B8DD956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D1A5947-058D-4A85-94E0-752E86C11434}" type="slidenum">
              <a:rPr lang="en-US" altLang="en-US" sz="1000"/>
              <a:t>77</a:t>
            </a:fld>
            <a:endParaRPr lang="en-US" altLang="en-US" sz="10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5E9562C8-BFF8-4CC5-8749-A71089968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8759" y="3907909"/>
            <a:ext cx="35274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Zwei Subtypen der stromalen Keratitis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EF24A38-03F3-49ED-856E-715EC90705DE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905000" y="3984625"/>
            <a:ext cx="2263759" cy="1079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2CB20E7-7A15-469C-85A4-D8FD05E0F09B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2057400" y="4092575"/>
            <a:ext cx="2111359" cy="76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01162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2">
            <a:extLst>
              <a:ext uri="{FF2B5EF4-FFF2-40B4-BE49-F238E27FC236}">
                <a16:creationId xmlns:a16="http://schemas.microsoft.com/office/drawing/2014/main" id="{CF3C0BD6-187E-4207-BA4A-8E32D77C9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9160" name="Text Box 3">
            <a:extLst>
              <a:ext uri="{FF2B5EF4-FFF2-40B4-BE49-F238E27FC236}">
                <a16:creationId xmlns:a16="http://schemas.microsoft.com/office/drawing/2014/main" id="{B98A7889-0947-4E9D-A921-5AE4BA1DE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/>
              <a:t>Narbe 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9162" name="Slide Number Placeholder 1">
            <a:extLst>
              <a:ext uri="{FF2B5EF4-FFF2-40B4-BE49-F238E27FC236}">
                <a16:creationId xmlns:a16="http://schemas.microsoft.com/office/drawing/2014/main" id="{A22B61B7-7873-472B-AC7A-512CAFF3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69A7776-29C8-4305-AC84-17AF0FE795E1}" type="slidenum">
              <a:rPr lang="en-US" altLang="en-US" sz="1000"/>
              <a:t>78</a:t>
            </a:fld>
            <a:endParaRPr lang="en-US" altLang="en-US" sz="1000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8823929C-86D0-4252-85F5-1E75BD57A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048000"/>
            <a:ext cx="457200" cy="228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2">
            <a:extLst>
              <a:ext uri="{FF2B5EF4-FFF2-40B4-BE49-F238E27FC236}">
                <a16:creationId xmlns:a16="http://schemas.microsoft.com/office/drawing/2014/main" id="{CF3C0BD6-187E-4207-BA4A-8E32D77C9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9160" name="Text Box 3">
            <a:extLst>
              <a:ext uri="{FF2B5EF4-FFF2-40B4-BE49-F238E27FC236}">
                <a16:creationId xmlns:a16="http://schemas.microsoft.com/office/drawing/2014/main" id="{B98A7889-0947-4E9D-A921-5AE4BA1DE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</a:t>
            </a:r>
            <a:r>
              <a:rPr lang="en-US" altLang="en-US" sz="1200" b="1" i="1" dirty="0"/>
              <a:t> 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9162" name="Slide Number Placeholder 1">
            <a:extLst>
              <a:ext uri="{FF2B5EF4-FFF2-40B4-BE49-F238E27FC236}">
                <a16:creationId xmlns:a16="http://schemas.microsoft.com/office/drawing/2014/main" id="{A22B61B7-7873-472B-AC7A-512CAFF3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69A7776-29C8-4305-AC84-17AF0FE795E1}" type="slidenum">
              <a:rPr lang="en-US" altLang="en-US" sz="1000"/>
              <a:t>79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166708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8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6765955" cy="181075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Das Wichtigste zuerst: Wofür steht </a:t>
            </a:r>
            <a:r>
              <a:rPr lang="en-US" sz="1200" b="1" dirty="0">
                <a:solidFill>
                  <a:srgbClr val="0000FF"/>
                </a:solidFill>
              </a:rPr>
              <a:t>HSV </a:t>
            </a:r>
            <a:r>
              <a:rPr lang="en-US" sz="1200" i="1" dirty="0">
                <a:solidFill>
                  <a:srgbClr val="0000FF"/>
                </a:solidFill>
              </a:rPr>
              <a:t>in diesem Zusammenhang?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Herpes-simplex-Virus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viele „Typen“ des HSV gibt es, und wie heißen sie?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zwei – HSV-1 und HSV-2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</a:t>
            </a:r>
            <a:r>
              <a:rPr lang="en-US" sz="1200" i="1" dirty="0" err="1">
                <a:solidFill>
                  <a:srgbClr val="0000FF"/>
                </a:solidFill>
              </a:rPr>
              <a:t>Körperteile </a:t>
            </a:r>
            <a:r>
              <a:rPr lang="en-US" sz="1200" i="1" dirty="0">
                <a:solidFill>
                  <a:srgbClr val="0000FF"/>
                </a:solidFill>
              </a:rPr>
              <a:t>befallen die einzelnen Typen bevorzugt?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– HSV-1 </a:t>
            </a:r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</a:t>
            </a:r>
            <a:r>
              <a:rPr lang="en-US" sz="1200" i="1" dirty="0">
                <a:solidFill>
                  <a:srgbClr val="0000FF"/>
                </a:solidFill>
              </a:rPr>
              <a:t> „Oberhalb </a:t>
            </a:r>
            <a:r>
              <a:rPr lang="en-US" sz="1200" dirty="0">
                <a:solidFill>
                  <a:srgbClr val="0000FF"/>
                </a:solidFill>
              </a:rPr>
              <a:t>der Taille“: Die Augen und der Mundbereich (d. </a:t>
            </a:r>
            <a:r>
              <a:rPr lang="en-US" sz="1200" dirty="0" err="1">
                <a:solidFill>
                  <a:srgbClr val="0000FF"/>
                </a:solidFill>
              </a:rPr>
              <a:t>h</a:t>
            </a:r>
            <a:r>
              <a:rPr lang="en-US" sz="1200" dirty="0">
                <a:solidFill>
                  <a:srgbClr val="0000FF"/>
                </a:solidFill>
              </a:rPr>
              <a:t>. „Fieberbläschen“)</a:t>
            </a:r>
          </a:p>
          <a:p>
            <a:r>
              <a:rPr lang="en-US" sz="1200" i="1" dirty="0">
                <a:solidFill>
                  <a:srgbClr val="0000FF"/>
                </a:solidFill>
                <a:sym typeface="Wingdings" panose="05000000000000000000" pitchFamily="2" charset="2"/>
              </a:rPr>
              <a:t>– HSV-2  „Unterhalb </a:t>
            </a:r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der Taille“: </a:t>
            </a:r>
            <a:r>
              <a:rPr lang="en-US" sz="1200" dirty="0">
                <a:solidFill>
                  <a:srgbClr val="0000FF"/>
                </a:solidFill>
              </a:rPr>
              <a:t>die Genitalien</a:t>
            </a:r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4AB71203-724C-46FE-AC27-54BE703ECE14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FC68DE1-22AF-431B-8E30-A7FD110092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</p:spTree>
    <p:extLst>
      <p:ext uri="{BB962C8B-B14F-4D97-AF65-F5344CB8AC3E}">
        <p14:creationId xmlns:p14="http://schemas.microsoft.com/office/powerpoint/2010/main" val="15093938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2">
            <a:extLst>
              <a:ext uri="{FF2B5EF4-FFF2-40B4-BE49-F238E27FC236}">
                <a16:creationId xmlns:a16="http://schemas.microsoft.com/office/drawing/2014/main" id="{CF3C0BD6-187E-4207-BA4A-8E32D77C9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49160" name="Text Box 3">
            <a:extLst>
              <a:ext uri="{FF2B5EF4-FFF2-40B4-BE49-F238E27FC236}">
                <a16:creationId xmlns:a16="http://schemas.microsoft.com/office/drawing/2014/main" id="{B98A7889-0947-4E9D-A921-5AE4BA1DE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/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/>
                </a:solidFill>
              </a:rPr>
              <a:t>Geschwür </a:t>
            </a:r>
            <a:r>
              <a:rPr lang="en-US" altLang="en-US" sz="1200" dirty="0">
                <a:solidFill>
                  <a:schemeClr val="bg1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49162" name="Slide Number Placeholder 1">
            <a:extLst>
              <a:ext uri="{FF2B5EF4-FFF2-40B4-BE49-F238E27FC236}">
                <a16:creationId xmlns:a16="http://schemas.microsoft.com/office/drawing/2014/main" id="{A22B61B7-7873-472B-AC7A-512CAFF3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69A7776-29C8-4305-AC84-17AF0FE795E1}" type="slidenum">
              <a:rPr lang="en-US" altLang="en-US" sz="1000"/>
              <a:t>80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32160078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F111B1FD-0E6A-477F-977E-F13F6576146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Lernleitfaden: </a:t>
            </a:r>
            <a:r>
              <a:rPr lang="en-US" altLang="en-US" sz="1800" b="0"/>
              <a:t>Anteriore HSV-Dz</a:t>
            </a:r>
          </a:p>
        </p:txBody>
      </p:sp>
      <p:sp>
        <p:nvSpPr>
          <p:cNvPr id="52227" name="Slide Number Placeholder 1">
            <a:extLst>
              <a:ext uri="{FF2B5EF4-FFF2-40B4-BE49-F238E27FC236}">
                <a16:creationId xmlns:a16="http://schemas.microsoft.com/office/drawing/2014/main" id="{EB35381F-3A95-4383-86C8-B5D886BB63E2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C7761F5-3FB6-4F2B-8CAD-F8FC93D398FA}" type="slidenum">
              <a:rPr lang="en-US" altLang="en-US" sz="1000"/>
              <a:t>81</a:t>
            </a:fld>
            <a:endParaRPr lang="en-US" altLang="en-US" sz="1000"/>
          </a:p>
        </p:txBody>
      </p:sp>
      <p:sp>
        <p:nvSpPr>
          <p:cNvPr id="52228" name="TextBox 13">
            <a:extLst>
              <a:ext uri="{FF2B5EF4-FFF2-40B4-BE49-F238E27FC236}">
                <a16:creationId xmlns:a16="http://schemas.microsoft.com/office/drawing/2014/main" id="{53B13344-F11E-41D9-9CA4-E2956578C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525" y="6400800"/>
            <a:ext cx="2557463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Interstitielle</a:t>
            </a:r>
            <a:r>
              <a:rPr lang="en-US" altLang="en-US" sz="1200" dirty="0"/>
              <a:t> HSV-Keratitis</a:t>
            </a:r>
          </a:p>
        </p:txBody>
      </p:sp>
      <p:pic>
        <p:nvPicPr>
          <p:cNvPr id="52229" name="Picture 15">
            <a:extLst>
              <a:ext uri="{FF2B5EF4-FFF2-40B4-BE49-F238E27FC236}">
                <a16:creationId xmlns:a16="http://schemas.microsoft.com/office/drawing/2014/main" id="{E3767757-19C2-4E44-AD8C-C9155B1F5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914400"/>
            <a:ext cx="7646987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Rectangle 2">
            <a:extLst>
              <a:ext uri="{FF2B5EF4-FFF2-40B4-BE49-F238E27FC236}">
                <a16:creationId xmlns:a16="http://schemas.microsoft.com/office/drawing/2014/main" id="{F2F659B8-56C7-4ADB-80D4-63CD32C49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1209" name="Text Box 3">
            <a:extLst>
              <a:ext uri="{FF2B5EF4-FFF2-40B4-BE49-F238E27FC236}">
                <a16:creationId xmlns:a16="http://schemas.microsoft.com/office/drawing/2014/main" id="{422EC47F-C92E-4586-95E4-E49853F28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/>
              <a:t>Geschwür 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1211" name="Slide Number Placeholder 1">
            <a:extLst>
              <a:ext uri="{FF2B5EF4-FFF2-40B4-BE49-F238E27FC236}">
                <a16:creationId xmlns:a16="http://schemas.microsoft.com/office/drawing/2014/main" id="{1A43664C-8C4E-409E-B6DD-4B8DD956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D1A5947-058D-4A85-94E0-752E86C11434}" type="slidenum">
              <a:rPr lang="en-US" altLang="en-US" sz="1000"/>
              <a:t>82</a:t>
            </a:fld>
            <a:endParaRPr lang="en-US" altLang="en-US" sz="1000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A6540941-0EDC-4652-A47D-30882BA8B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209365"/>
            <a:ext cx="838200" cy="21963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Rectangle 2">
            <a:extLst>
              <a:ext uri="{FF2B5EF4-FFF2-40B4-BE49-F238E27FC236}">
                <a16:creationId xmlns:a16="http://schemas.microsoft.com/office/drawing/2014/main" id="{F2F659B8-56C7-4ADB-80D4-63CD32C49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1209" name="Text Box 3">
            <a:extLst>
              <a:ext uri="{FF2B5EF4-FFF2-40B4-BE49-F238E27FC236}">
                <a16:creationId xmlns:a16="http://schemas.microsoft.com/office/drawing/2014/main" id="{422EC47F-C92E-4586-95E4-E49853F28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</a:t>
            </a:r>
            <a:r>
              <a:rPr lang="en-US" altLang="en-US" sz="1200" b="1" i="1" dirty="0"/>
              <a:t> 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1211" name="Slide Number Placeholder 1">
            <a:extLst>
              <a:ext uri="{FF2B5EF4-FFF2-40B4-BE49-F238E27FC236}">
                <a16:creationId xmlns:a16="http://schemas.microsoft.com/office/drawing/2014/main" id="{1A43664C-8C4E-409E-B6DD-4B8DD956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D1A5947-058D-4A85-94E0-752E86C11434}" type="slidenum">
              <a:rPr lang="en-US" altLang="en-US" sz="1000"/>
              <a:t>83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41488068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3" name="Rectangle 2">
            <a:extLst>
              <a:ext uri="{FF2B5EF4-FFF2-40B4-BE49-F238E27FC236}">
                <a16:creationId xmlns:a16="http://schemas.microsoft.com/office/drawing/2014/main" id="{C744905D-D4CA-4E17-A9F3-20FFE85F80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2234" name="Text Box 3">
            <a:extLst>
              <a:ext uri="{FF2B5EF4-FFF2-40B4-BE49-F238E27FC236}">
                <a16:creationId xmlns:a16="http://schemas.microsoft.com/office/drawing/2014/main" id="{82A8B1C0-7E0D-45DC-8566-7F4A4F474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/>
                </a:solidFill>
              </a:rPr>
              <a:t>(auch </a:t>
            </a:r>
            <a:r>
              <a:rPr lang="en-US" altLang="en-US" sz="1200" dirty="0" err="1">
                <a:solidFill>
                  <a:schemeClr val="bg1"/>
                </a:solidFill>
              </a:rPr>
              <a:t>bekannt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als</a:t>
            </a: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</a:rPr>
              <a:t>disciforme</a:t>
            </a:r>
            <a:r>
              <a:rPr lang="en-US" altLang="en-US" sz="1200" dirty="0">
                <a:solidFill>
                  <a:schemeClr val="bg1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2235" name="Slide Number Placeholder 1">
            <a:extLst>
              <a:ext uri="{FF2B5EF4-FFF2-40B4-BE49-F238E27FC236}">
                <a16:creationId xmlns:a16="http://schemas.microsoft.com/office/drawing/2014/main" id="{D798CF54-BCCE-4EA0-9B4E-8BA1F66C8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4A97B4A-05CF-4386-A521-3098AD9A2B2A}" type="slidenum">
              <a:rPr lang="en-US" altLang="en-US" sz="1000"/>
              <a:t>84</a:t>
            </a:fld>
            <a:endParaRPr lang="en-US" altLang="en-US" sz="100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>
            <a:extLst>
              <a:ext uri="{FF2B5EF4-FFF2-40B4-BE49-F238E27FC236}">
                <a16:creationId xmlns:a16="http://schemas.microsoft.com/office/drawing/2014/main" id="{25C1FF34-71A3-40EE-9718-A4BB7DB689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Lernleitfaden: </a:t>
            </a:r>
            <a:r>
              <a:rPr lang="en-US" altLang="en-US" sz="1800" b="0"/>
              <a:t>Anteriore HSV-Dz</a:t>
            </a:r>
          </a:p>
        </p:txBody>
      </p:sp>
      <p:sp>
        <p:nvSpPr>
          <p:cNvPr id="55302" name="Slide Number Placeholder 1">
            <a:extLst>
              <a:ext uri="{FF2B5EF4-FFF2-40B4-BE49-F238E27FC236}">
                <a16:creationId xmlns:a16="http://schemas.microsoft.com/office/drawing/2014/main" id="{4FBEFDFF-7A8B-4621-8699-F3CE8F9B961A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04FE788-BFFE-428D-AB5B-48C490456123}" type="slidenum">
              <a:rPr lang="en-US" altLang="en-US" sz="1000"/>
              <a:t>85</a:t>
            </a:fld>
            <a:endParaRPr lang="en-US" altLang="en-US" sz="1000"/>
          </a:p>
        </p:txBody>
      </p:sp>
      <p:sp>
        <p:nvSpPr>
          <p:cNvPr id="55303" name="TextBox 16">
            <a:extLst>
              <a:ext uri="{FF2B5EF4-FFF2-40B4-BE49-F238E27FC236}">
                <a16:creationId xmlns:a16="http://schemas.microsoft.com/office/drawing/2014/main" id="{BC224BA2-09C1-47A2-BA2B-2F21B9187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5870575"/>
            <a:ext cx="2698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HSV-nekrotisierende Keratitis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4DD7DA-078D-474C-876F-8FEEFD378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28" y="2474976"/>
            <a:ext cx="8244143" cy="2724328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7" name="Rectangle 2">
            <a:extLst>
              <a:ext uri="{FF2B5EF4-FFF2-40B4-BE49-F238E27FC236}">
                <a16:creationId xmlns:a16="http://schemas.microsoft.com/office/drawing/2014/main" id="{1217F2B9-A409-408F-85FD-06AE6CC7A8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3258" name="Text Box 3">
            <a:extLst>
              <a:ext uri="{FF2B5EF4-FFF2-40B4-BE49-F238E27FC236}">
                <a16:creationId xmlns:a16="http://schemas.microsoft.com/office/drawing/2014/main" id="{E362783F-8991-43E7-BB33-1EA24E6DF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konjunktivale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3260" name="Rectangle 7">
            <a:extLst>
              <a:ext uri="{FF2B5EF4-FFF2-40B4-BE49-F238E27FC236}">
                <a16:creationId xmlns:a16="http://schemas.microsoft.com/office/drawing/2014/main" id="{EB434327-5AF3-4E5B-A564-C03E7CCC5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429000"/>
            <a:ext cx="1219200" cy="228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dirty="0"/>
          </a:p>
        </p:txBody>
      </p:sp>
      <p:sp>
        <p:nvSpPr>
          <p:cNvPr id="53261" name="Rectangle 8">
            <a:extLst>
              <a:ext uri="{FF2B5EF4-FFF2-40B4-BE49-F238E27FC236}">
                <a16:creationId xmlns:a16="http://schemas.microsoft.com/office/drawing/2014/main" id="{3359BD5D-AD5B-4AAC-AE78-34F54E08F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3412" y="3429000"/>
            <a:ext cx="381000" cy="228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Abb.</a:t>
            </a:r>
          </a:p>
        </p:txBody>
      </p:sp>
      <p:sp>
        <p:nvSpPr>
          <p:cNvPr id="53262" name="Slide Number Placeholder 1">
            <a:extLst>
              <a:ext uri="{FF2B5EF4-FFF2-40B4-BE49-F238E27FC236}">
                <a16:creationId xmlns:a16="http://schemas.microsoft.com/office/drawing/2014/main" id="{4F125915-1542-4A00-9D30-AF3838FF7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EA845B7-247B-4D0A-B4CF-2889EDD24EE4}" type="slidenum">
              <a:rPr lang="en-US" altLang="en-US" sz="1000"/>
              <a:t>86</a:t>
            </a:fld>
            <a:endParaRPr lang="en-US" altLang="en-US" sz="100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4" name="Rectangle 2">
            <a:extLst>
              <a:ext uri="{FF2B5EF4-FFF2-40B4-BE49-F238E27FC236}">
                <a16:creationId xmlns:a16="http://schemas.microsoft.com/office/drawing/2014/main" id="{D6E0F356-7631-4729-9120-935697EF04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4285" name="Text Box 3">
            <a:extLst>
              <a:ext uri="{FF2B5EF4-FFF2-40B4-BE49-F238E27FC236}">
                <a16:creationId xmlns:a16="http://schemas.microsoft.com/office/drawing/2014/main" id="{E9155AE8-7A4B-4561-9C1E-DC3026EE6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--In der Regel eine </a:t>
            </a:r>
            <a:r>
              <a:rPr lang="en-US" altLang="en-US" sz="1200" i="1" dirty="0"/>
              <a:t>einseitige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endParaRPr lang="en-US" altLang="en-US" sz="1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--Zeigt sich durch </a:t>
            </a:r>
            <a:r>
              <a:rPr lang="en-US" altLang="en-US" sz="1200" dirty="0">
                <a:solidFill>
                  <a:srgbClr val="0000FF"/>
                </a:solidFill>
              </a:rPr>
              <a:t>Bläschen/Geschwüre</a:t>
            </a:r>
            <a:r>
              <a:rPr lang="en-US" altLang="en-US" sz="1200" dirty="0"/>
              <a:t> am Lidrand und </a:t>
            </a:r>
            <a:r>
              <a:rPr lang="en-US" altLang="en-US" sz="1200" dirty="0" err="1"/>
              <a:t>bulbäre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Ulcerationen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a) </a:t>
            </a:r>
            <a:r>
              <a:rPr lang="en-US" altLang="en-US" sz="1200" i="1" dirty="0" err="1">
                <a:solidFill>
                  <a:srgbClr val="0000FF"/>
                </a:solidFill>
              </a:rPr>
              <a:t>Blepharokonjunktivitis</a:t>
            </a:r>
            <a:r>
              <a:rPr lang="en-US" altLang="en-US" sz="1200" dirty="0"/>
              <a:t>: </a:t>
            </a:r>
            <a:r>
              <a:rPr lang="de-DE" altLang="en-US" sz="1200" dirty="0"/>
              <a:t>Ähnlich wie die primäre Erkrankung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4286" name="Slide Number Placeholder 1">
            <a:extLst>
              <a:ext uri="{FF2B5EF4-FFF2-40B4-BE49-F238E27FC236}">
                <a16:creationId xmlns:a16="http://schemas.microsoft.com/office/drawing/2014/main" id="{3872F873-1835-4C08-B008-05135DAF3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1FB2A9A-6B67-4EDF-88C6-0A2BDEE96D4F}" type="slidenum">
              <a:rPr lang="en-US" altLang="en-US" sz="1000"/>
              <a:t>87</a:t>
            </a:fld>
            <a:endParaRPr lang="en-US" altLang="en-US" sz="100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68D8627-1C9B-403E-9DAB-27E2E209107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Lernleitfaden: </a:t>
            </a:r>
            <a:r>
              <a:rPr lang="en-US" altLang="en-US" sz="1800" b="0"/>
              <a:t>Anteriore HSV-Dz</a:t>
            </a:r>
          </a:p>
        </p:txBody>
      </p:sp>
      <p:sp>
        <p:nvSpPr>
          <p:cNvPr id="58371" name="Slide Number Placeholder 1">
            <a:extLst>
              <a:ext uri="{FF2B5EF4-FFF2-40B4-BE49-F238E27FC236}">
                <a16:creationId xmlns:a16="http://schemas.microsoft.com/office/drawing/2014/main" id="{84714F48-2D68-49C6-AEAE-041C873FA46F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A459BD0-61CB-4CB3-81F8-B8714D64AF34}" type="slidenum">
              <a:rPr lang="en-US" altLang="en-US" sz="1000"/>
              <a:t>88</a:t>
            </a:fld>
            <a:endParaRPr lang="en-US" altLang="en-US" sz="1000"/>
          </a:p>
        </p:txBody>
      </p:sp>
      <p:pic>
        <p:nvPicPr>
          <p:cNvPr id="58372" name="Picture 1">
            <a:extLst>
              <a:ext uri="{FF2B5EF4-FFF2-40B4-BE49-F238E27FC236}">
                <a16:creationId xmlns:a16="http://schemas.microsoft.com/office/drawing/2014/main" id="{EA0C62E4-6ADB-4DE4-8972-DCF954E97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624" y="1057275"/>
            <a:ext cx="6712752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Box 13">
            <a:extLst>
              <a:ext uri="{FF2B5EF4-FFF2-40B4-BE49-F238E27FC236}">
                <a16:creationId xmlns:a16="http://schemas.microsoft.com/office/drawing/2014/main" id="{05E5AD14-CE7F-4FBE-A764-74B25DD53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313" y="5954712"/>
            <a:ext cx="3787775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HSV-</a:t>
            </a:r>
            <a:r>
              <a:rPr lang="en-US" altLang="en-US" sz="1200" dirty="0" err="1"/>
              <a:t>Endotheliitis</a:t>
            </a:r>
            <a:r>
              <a:rPr lang="en-US" altLang="en-US" sz="1200" dirty="0"/>
              <a:t>/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Keratitisatitis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8" name="Rectangle 2">
            <a:extLst>
              <a:ext uri="{FF2B5EF4-FFF2-40B4-BE49-F238E27FC236}">
                <a16:creationId xmlns:a16="http://schemas.microsoft.com/office/drawing/2014/main" id="{F2193360-9365-4C17-89C5-FCB5A84C9F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5309" name="Text Box 3">
            <a:extLst>
              <a:ext uri="{FF2B5EF4-FFF2-40B4-BE49-F238E27FC236}">
                <a16:creationId xmlns:a16="http://schemas.microsoft.com/office/drawing/2014/main" id="{EB877503-1981-45FB-A561-F7E793B49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5310" name="Text Box 4">
            <a:extLst>
              <a:ext uri="{FF2B5EF4-FFF2-40B4-BE49-F238E27FC236}">
                <a16:creationId xmlns:a16="http://schemas.microsoft.com/office/drawing/2014/main" id="{376A30BD-9FBD-42D2-BEBE-43A315D2F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sind</a:t>
            </a:r>
            <a:r>
              <a:rPr lang="en-US" altLang="en-US" sz="1200" i="1" dirty="0">
                <a:solidFill>
                  <a:srgbClr val="0000FF"/>
                </a:solidFill>
              </a:rPr>
              <a:t> die </a:t>
            </a:r>
            <a:r>
              <a:rPr lang="en-US" altLang="en-US" sz="1200" i="1" dirty="0" err="1">
                <a:solidFill>
                  <a:srgbClr val="0000FF"/>
                </a:solidFill>
              </a:rPr>
              <a:t>drei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wichtigsten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Komplikationen</a:t>
            </a:r>
            <a:r>
              <a:rPr lang="en-US" altLang="en-US" sz="1200" i="1" dirty="0">
                <a:solidFill>
                  <a:srgbClr val="0000FF"/>
                </a:solidFill>
              </a:rPr>
              <a:t>/</a:t>
            </a:r>
            <a:r>
              <a:rPr lang="en-US" altLang="en-US" sz="1200" i="1" dirty="0" err="1">
                <a:solidFill>
                  <a:srgbClr val="0000FF"/>
                </a:solidFill>
              </a:rPr>
              <a:t>Folgeerscheinungen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Hornhauterkrankung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CCC"/>
                </a:solidFill>
              </a:rPr>
              <a:t>--</a:t>
            </a:r>
            <a:r>
              <a:rPr lang="en-US" altLang="en-US" sz="1200" dirty="0" err="1">
                <a:solidFill>
                  <a:srgbClr val="FFCCCC"/>
                </a:solidFill>
              </a:rPr>
              <a:t>Toxische</a:t>
            </a:r>
            <a:r>
              <a:rPr lang="en-US" altLang="en-US" sz="1200" dirty="0">
                <a:solidFill>
                  <a:srgbClr val="FFCCCC"/>
                </a:solidFill>
              </a:rPr>
              <a:t> </a:t>
            </a:r>
            <a:r>
              <a:rPr lang="en-US" altLang="en-US" sz="1200" dirty="0" err="1">
                <a:solidFill>
                  <a:srgbClr val="FFCCCC"/>
                </a:solidFill>
              </a:rPr>
              <a:t>Epitheliopathie</a:t>
            </a:r>
            <a:r>
              <a:rPr lang="en-US" altLang="en-US" sz="1200" dirty="0">
                <a:solidFill>
                  <a:srgbClr val="FFCCCC"/>
                </a:solidFill>
              </a:rPr>
              <a:t> </a:t>
            </a:r>
            <a:r>
              <a:rPr lang="en-US" altLang="en-US" sz="1200" dirty="0" err="1">
                <a:solidFill>
                  <a:srgbClr val="FFCCCC"/>
                </a:solidFill>
              </a:rPr>
              <a:t>wegen</a:t>
            </a:r>
            <a:r>
              <a:rPr lang="en-US" altLang="en-US" sz="1200" dirty="0">
                <a:solidFill>
                  <a:srgbClr val="FFCCCC"/>
                </a:solidFill>
              </a:rPr>
              <a:t> </a:t>
            </a:r>
            <a:r>
              <a:rPr lang="en-US" altLang="en-US" sz="1200" dirty="0" err="1">
                <a:solidFill>
                  <a:srgbClr val="FFCCCC"/>
                </a:solidFill>
              </a:rPr>
              <a:t>Viroptic</a:t>
            </a:r>
            <a:endParaRPr lang="en-US" altLang="en-US" sz="1200" dirty="0">
              <a:solidFill>
                <a:srgbClr val="FFCCCC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CCC"/>
                </a:solidFill>
              </a:rPr>
              <a:t>--</a:t>
            </a:r>
            <a:r>
              <a:rPr lang="en-US" altLang="en-US" sz="1200" dirty="0" err="1">
                <a:solidFill>
                  <a:srgbClr val="FFCCCC"/>
                </a:solidFill>
              </a:rPr>
              <a:t>Neurotrophes</a:t>
            </a:r>
            <a:r>
              <a:rPr lang="en-US" altLang="en-US" sz="1200" dirty="0">
                <a:solidFill>
                  <a:srgbClr val="FFCCCC"/>
                </a:solidFill>
              </a:rPr>
              <a:t> </a:t>
            </a:r>
            <a:r>
              <a:rPr lang="en-US" altLang="en-US" sz="1200" dirty="0" err="1">
                <a:solidFill>
                  <a:srgbClr val="FFCCCC"/>
                </a:solidFill>
              </a:rPr>
              <a:t>Ulkus</a:t>
            </a:r>
            <a:endParaRPr lang="en-US" altLang="en-US" sz="1200" dirty="0">
              <a:solidFill>
                <a:srgbClr val="FFCCCC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CCCC"/>
                </a:solidFill>
              </a:rPr>
              <a:t>--</a:t>
            </a:r>
            <a:r>
              <a:rPr lang="en-US" altLang="en-US" sz="1200" dirty="0" err="1">
                <a:solidFill>
                  <a:srgbClr val="FFCCCC"/>
                </a:solidFill>
              </a:rPr>
              <a:t>Metaherpetisches</a:t>
            </a:r>
            <a:r>
              <a:rPr lang="en-US" altLang="en-US" sz="1200" dirty="0">
                <a:solidFill>
                  <a:srgbClr val="FFCCCC"/>
                </a:solidFill>
              </a:rPr>
              <a:t> </a:t>
            </a:r>
            <a:r>
              <a:rPr lang="en-US" altLang="en-US" sz="1200" dirty="0" err="1">
                <a:solidFill>
                  <a:srgbClr val="FFCCCC"/>
                </a:solidFill>
              </a:rPr>
              <a:t>Ulkus</a:t>
            </a:r>
            <a:endParaRPr lang="en-US" altLang="en-US" sz="1200" dirty="0">
              <a:solidFill>
                <a:srgbClr val="FFCCCC"/>
              </a:solidFill>
            </a:endParaRPr>
          </a:p>
        </p:txBody>
      </p:sp>
      <p:sp>
        <p:nvSpPr>
          <p:cNvPr id="55311" name="Slide Number Placeholder 1">
            <a:extLst>
              <a:ext uri="{FF2B5EF4-FFF2-40B4-BE49-F238E27FC236}">
                <a16:creationId xmlns:a16="http://schemas.microsoft.com/office/drawing/2014/main" id="{6481ACAB-359A-448C-955C-5AD90DBF8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3C114D9-C8BF-4A27-B469-EE09A932750E}" type="slidenum">
              <a:rPr lang="en-US" altLang="en-US" sz="1000"/>
              <a:t>89</a:t>
            </a:fld>
            <a:endParaRPr lang="en-US" altLang="en-US"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6572402A-F0A9-4E93-8AFA-C2A34CA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6EBF79E-FEAD-4FFC-A713-4094680FCF3C}" type="slidenum">
              <a:rPr lang="en-US" altLang="en-US" sz="1000"/>
              <a:t>9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21FFF-EC39-49EA-BBC8-A2B3AC8C1BE0}"/>
              </a:ext>
            </a:extLst>
          </p:cNvPr>
          <p:cNvSpPr txBox="1"/>
          <p:nvPr/>
        </p:nvSpPr>
        <p:spPr>
          <a:xfrm>
            <a:off x="1219200" y="1179621"/>
            <a:ext cx="6765955" cy="181075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Das Wichtigste zuerst: Wofür steht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HSV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diesem Zusammenhang?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Herpes-simplex-Virus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Wie viele „Typen“ des HSV gibt es, und wie heißen sie?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gibt zwei – HSV-1 und HSV-2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Körperteile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befallen die einzelnen Typen bevorzugt?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– HSV-1 </a:t>
            </a:r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</a:t>
            </a:r>
            <a:r>
              <a:rPr lang="en-US" sz="1200" i="1" dirty="0">
                <a:solidFill>
                  <a:srgbClr val="0000FF"/>
                </a:solidFill>
              </a:rPr>
              <a:t> „Oberhalb </a:t>
            </a:r>
            <a:r>
              <a:rPr lang="en-US" sz="1200" dirty="0">
                <a:solidFill>
                  <a:srgbClr val="0000FF"/>
                </a:solidFill>
              </a:rPr>
              <a:t>der Taille“: Die Augen und der Mundbereich (d. </a:t>
            </a:r>
            <a:r>
              <a:rPr lang="en-US" sz="1200" dirty="0" err="1">
                <a:solidFill>
                  <a:srgbClr val="0000FF"/>
                </a:solidFill>
              </a:rPr>
              <a:t>h</a:t>
            </a:r>
            <a:r>
              <a:rPr lang="en-US" sz="1200" dirty="0">
                <a:solidFill>
                  <a:srgbClr val="0000FF"/>
                </a:solidFill>
              </a:rPr>
              <a:t>. „Fieberbläschen“)</a:t>
            </a:r>
          </a:p>
          <a:p>
            <a:r>
              <a:rPr lang="en-US" sz="1200" i="1" dirty="0">
                <a:solidFill>
                  <a:srgbClr val="0000FF"/>
                </a:solidFill>
                <a:sym typeface="Wingdings" panose="05000000000000000000" pitchFamily="2" charset="2"/>
              </a:rPr>
              <a:t>– HSV-2  „unterhalb </a:t>
            </a:r>
            <a:r>
              <a:rPr lang="en-US" sz="1200" dirty="0">
                <a:solidFill>
                  <a:srgbClr val="0000FF"/>
                </a:solidFill>
                <a:sym typeface="Wingdings" panose="05000000000000000000" pitchFamily="2" charset="2"/>
              </a:rPr>
              <a:t>der Taille“: </a:t>
            </a:r>
            <a:r>
              <a:rPr lang="en-US" sz="1200" dirty="0">
                <a:solidFill>
                  <a:srgbClr val="0000FF"/>
                </a:solidFill>
              </a:rPr>
              <a:t>die Genitalien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2F7C4-6D74-46B1-A7F7-483FCE7AE38E}"/>
              </a:ext>
            </a:extLst>
          </p:cNvPr>
          <p:cNvSpPr txBox="1"/>
          <p:nvPr/>
        </p:nvSpPr>
        <p:spPr>
          <a:xfrm>
            <a:off x="1377153" y="3809343"/>
            <a:ext cx="5334000" cy="73866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Abgesehen von den Präferenzen: Kann HSV-1 Genitalherpes verursachen und HSV-2 eine Augen-/periorale Infektion?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Ja und ja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49958D3-C2A1-45A2-A4B0-DF1167CE4936}"/>
              </a:ext>
            </a:extLst>
          </p:cNvPr>
          <p:cNvCxnSpPr/>
          <p:nvPr/>
        </p:nvCxnSpPr>
        <p:spPr>
          <a:xfrm>
            <a:off x="2133600" y="2667000"/>
            <a:ext cx="5775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52F101-9DD1-4E5D-B050-11FF4610C7A8}"/>
              </a:ext>
            </a:extLst>
          </p:cNvPr>
          <p:cNvCxnSpPr>
            <a:cxnSpLocks/>
          </p:cNvCxnSpPr>
          <p:nvPr/>
        </p:nvCxnSpPr>
        <p:spPr>
          <a:xfrm>
            <a:off x="2057400" y="2895600"/>
            <a:ext cx="28797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58EE80B-E9B6-4E3D-8428-E7CA8B77A943}"/>
              </a:ext>
            </a:extLst>
          </p:cNvPr>
          <p:cNvSpPr txBox="1"/>
          <p:nvPr/>
        </p:nvSpPr>
        <p:spPr>
          <a:xfrm>
            <a:off x="2207715" y="3088342"/>
            <a:ext cx="179408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latin typeface="Segoe Script" panose="020B0504020000000003" pitchFamily="34" charset="0"/>
              </a:rPr>
              <a:t>Oberhalb der Taille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EA40D7-B8E6-46B4-99F7-1B31E9C609A5}"/>
              </a:ext>
            </a:extLst>
          </p:cNvPr>
          <p:cNvSpPr txBox="1"/>
          <p:nvPr/>
        </p:nvSpPr>
        <p:spPr>
          <a:xfrm>
            <a:off x="2225644" y="2364305"/>
            <a:ext cx="179408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latin typeface="Segoe Script" panose="020B0504020000000003" pitchFamily="34" charset="0"/>
              </a:rPr>
              <a:t>Unterhalb der Taille</a:t>
            </a:r>
          </a:p>
        </p:txBody>
      </p:sp>
      <p:sp>
        <p:nvSpPr>
          <p:cNvPr id="13" name="Oval 1">
            <a:extLst>
              <a:ext uri="{FF2B5EF4-FFF2-40B4-BE49-F238E27FC236}">
                <a16:creationId xmlns:a16="http://schemas.microsoft.com/office/drawing/2014/main" id="{B508BC68-E35D-4B14-9DC3-B980AB3850AA}"/>
              </a:ext>
            </a:extLst>
          </p:cNvPr>
          <p:cNvSpPr/>
          <p:nvPr/>
        </p:nvSpPr>
        <p:spPr>
          <a:xfrm>
            <a:off x="1524000" y="457201"/>
            <a:ext cx="533400" cy="457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4DAACC49-DE9E-40CC-ABE1-797A37CBEB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Anteriore HSV-Erkrankung</a:t>
            </a:r>
          </a:p>
        </p:txBody>
      </p:sp>
    </p:spTree>
    <p:extLst>
      <p:ext uri="{BB962C8B-B14F-4D97-AF65-F5344CB8AC3E}">
        <p14:creationId xmlns:p14="http://schemas.microsoft.com/office/powerpoint/2010/main" val="296860059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2">
            <a:extLst>
              <a:ext uri="{FF2B5EF4-FFF2-40B4-BE49-F238E27FC236}">
                <a16:creationId xmlns:a16="http://schemas.microsoft.com/office/drawing/2014/main" id="{32E9D42B-0C7A-41BD-8A9D-A20111BF6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6333" name="Text Box 3">
            <a:extLst>
              <a:ext uri="{FF2B5EF4-FFF2-40B4-BE49-F238E27FC236}">
                <a16:creationId xmlns:a16="http://schemas.microsoft.com/office/drawing/2014/main" id="{BCC09521-28BC-4E0E-8F2A-8186412DE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6334" name="Text Box 4">
            <a:extLst>
              <a:ext uri="{FF2B5EF4-FFF2-40B4-BE49-F238E27FC236}">
                <a16:creationId xmlns:a16="http://schemas.microsoft.com/office/drawing/2014/main" id="{809A857B-8CA9-428D-BCE5-9359B4DA1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sind</a:t>
            </a:r>
            <a:r>
              <a:rPr lang="en-US" altLang="en-US" sz="1200" i="1" dirty="0">
                <a:solidFill>
                  <a:srgbClr val="0000FF"/>
                </a:solidFill>
              </a:rPr>
              <a:t> die </a:t>
            </a:r>
            <a:r>
              <a:rPr lang="en-US" altLang="en-US" sz="1200" i="1" dirty="0" err="1">
                <a:solidFill>
                  <a:srgbClr val="0000FF"/>
                </a:solidFill>
              </a:rPr>
              <a:t>drei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wichtigsten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Komplikationen</a:t>
            </a:r>
            <a:r>
              <a:rPr lang="en-US" altLang="en-US" sz="1200" i="1" dirty="0">
                <a:solidFill>
                  <a:srgbClr val="0000FF"/>
                </a:solidFill>
              </a:rPr>
              <a:t>/</a:t>
            </a:r>
            <a:r>
              <a:rPr lang="en-US" altLang="en-US" sz="1200" i="1" dirty="0" err="1">
                <a:solidFill>
                  <a:srgbClr val="0000FF"/>
                </a:solidFill>
              </a:rPr>
              <a:t>Folgeerscheinungen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Hornhauterkrankung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Toxische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Epitheliopathie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wegen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Viroptic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Neurotrophes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Ulkus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Metaherpetisches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Ulkus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56335" name="Slide Number Placeholder 1">
            <a:extLst>
              <a:ext uri="{FF2B5EF4-FFF2-40B4-BE49-F238E27FC236}">
                <a16:creationId xmlns:a16="http://schemas.microsoft.com/office/drawing/2014/main" id="{12DB7A53-546F-4AD8-A42F-ACBD3A696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BEFB0DF-E98F-481E-853E-986D229148D6}" type="slidenum">
              <a:rPr lang="en-US" altLang="en-US" sz="1000"/>
              <a:t>90</a:t>
            </a:fld>
            <a:endParaRPr lang="en-US" altLang="en-US" sz="1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4976FB-E3C3-4DED-BF93-5BE8DA6842B1}"/>
              </a:ext>
            </a:extLst>
          </p:cNvPr>
          <p:cNvSpPr/>
          <p:nvPr/>
        </p:nvSpPr>
        <p:spPr>
          <a:xfrm>
            <a:off x="1828800" y="4987855"/>
            <a:ext cx="1600200" cy="992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2E4895C-0D4F-4150-A5B2-C147FC002950}"/>
              </a:ext>
            </a:extLst>
          </p:cNvPr>
          <p:cNvSpPr/>
          <p:nvPr/>
        </p:nvSpPr>
        <p:spPr>
          <a:xfrm>
            <a:off x="1711324" y="5105400"/>
            <a:ext cx="1946275" cy="3222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6" name="Rectangle 2">
            <a:extLst>
              <a:ext uri="{FF2B5EF4-FFF2-40B4-BE49-F238E27FC236}">
                <a16:creationId xmlns:a16="http://schemas.microsoft.com/office/drawing/2014/main" id="{80EF250C-EC47-4A3A-B423-5343119CF8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7357" name="Text Box 3">
            <a:extLst>
              <a:ext uri="{FF2B5EF4-FFF2-40B4-BE49-F238E27FC236}">
                <a16:creationId xmlns:a16="http://schemas.microsoft.com/office/drawing/2014/main" id="{35887C8F-3B5D-410B-9493-7A9FDBE15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71600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57358" name="Text Box 4">
            <a:extLst>
              <a:ext uri="{FF2B5EF4-FFF2-40B4-BE49-F238E27FC236}">
                <a16:creationId xmlns:a16="http://schemas.microsoft.com/office/drawing/2014/main" id="{6FF5D7FA-1648-4E1C-9840-ABAF751AC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sind</a:t>
            </a:r>
            <a:r>
              <a:rPr lang="en-US" altLang="en-US" sz="1200" i="1" dirty="0">
                <a:solidFill>
                  <a:srgbClr val="0000FF"/>
                </a:solidFill>
              </a:rPr>
              <a:t> die </a:t>
            </a:r>
            <a:r>
              <a:rPr lang="en-US" altLang="en-US" sz="1200" i="1" dirty="0" err="1">
                <a:solidFill>
                  <a:srgbClr val="0000FF"/>
                </a:solidFill>
              </a:rPr>
              <a:t>drei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wichtigsten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Komplikationen</a:t>
            </a:r>
            <a:r>
              <a:rPr lang="en-US" altLang="en-US" sz="1200" i="1" dirty="0">
                <a:solidFill>
                  <a:srgbClr val="0000FF"/>
                </a:solidFill>
              </a:rPr>
              <a:t>/</a:t>
            </a:r>
            <a:r>
              <a:rPr lang="en-US" altLang="en-US" sz="1200" i="1" dirty="0" err="1">
                <a:solidFill>
                  <a:srgbClr val="0000FF"/>
                </a:solidFill>
              </a:rPr>
              <a:t>Folgeerscheinungen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i="1" dirty="0">
                <a:solidFill>
                  <a:srgbClr val="0000FF"/>
                </a:solidFill>
              </a:rPr>
              <a:t> HSV-</a:t>
            </a:r>
            <a:r>
              <a:rPr lang="en-US" altLang="en-US" sz="1200" i="1" dirty="0" err="1">
                <a:solidFill>
                  <a:srgbClr val="0000FF"/>
                </a:solidFill>
              </a:rPr>
              <a:t>Hornhauterkrankung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Toxische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Epitheliopathie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wegen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Viroptic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Neurotrophes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Ulkus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Metaherpetisches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Ulkus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57359" name="Slide Number Placeholder 1">
            <a:extLst>
              <a:ext uri="{FF2B5EF4-FFF2-40B4-BE49-F238E27FC236}">
                <a16:creationId xmlns:a16="http://schemas.microsoft.com/office/drawing/2014/main" id="{EC565D97-7D1A-4590-9A13-0BF54992A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2EF6AEA-7FF3-4E95-8D3F-B55A1BB8CAB5}" type="slidenum">
              <a:rPr lang="en-US" altLang="en-US" sz="1000"/>
              <a:t>91</a:t>
            </a:fld>
            <a:endParaRPr lang="en-US" altLang="en-US" sz="100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0" name="Rectangle 2">
            <a:extLst>
              <a:ext uri="{FF2B5EF4-FFF2-40B4-BE49-F238E27FC236}">
                <a16:creationId xmlns:a16="http://schemas.microsoft.com/office/drawing/2014/main" id="{9E04191B-728C-4607-A0DF-3AE0DDF327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8381" name="Text Box 3">
            <a:extLst>
              <a:ext uri="{FF2B5EF4-FFF2-40B4-BE49-F238E27FC236}">
                <a16:creationId xmlns:a16="http://schemas.microsoft.com/office/drawing/2014/main" id="{3E25C47D-4A05-46A0-BEA4-11898D187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5476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1454" name="Text Box 4">
            <a:extLst>
              <a:ext uri="{FF2B5EF4-FFF2-40B4-BE49-F238E27FC236}">
                <a16:creationId xmlns:a16="http://schemas.microsoft.com/office/drawing/2014/main" id="{8968095C-83E1-4926-AE73-5A2657CA8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drei wichtigsten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Komplikationen/Folgeerscheinungen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einer HSV-Hornhauterkrankung?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--Toxische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Epitheliopathie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wegen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Viroptic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b="1" dirty="0">
                <a:solidFill>
                  <a:srgbClr val="0000FF"/>
                </a:solidFill>
              </a:rPr>
              <a:t>--</a:t>
            </a:r>
            <a:r>
              <a:rPr lang="en-US" sz="1200" b="1" dirty="0" err="1">
                <a:solidFill>
                  <a:srgbClr val="0000FF"/>
                </a:solidFill>
              </a:rPr>
              <a:t>Neurotrophes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b="1" dirty="0" err="1">
                <a:solidFill>
                  <a:srgbClr val="0000FF"/>
                </a:solidFill>
              </a:rPr>
              <a:t>Ulkus</a:t>
            </a:r>
            <a:endParaRPr lang="en-US" sz="1200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--Metaherpetisches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Ulkus</a:t>
            </a:r>
          </a:p>
        </p:txBody>
      </p:sp>
      <p:sp>
        <p:nvSpPr>
          <p:cNvPr id="58383" name="Slide Number Placeholder 1">
            <a:extLst>
              <a:ext uri="{FF2B5EF4-FFF2-40B4-BE49-F238E27FC236}">
                <a16:creationId xmlns:a16="http://schemas.microsoft.com/office/drawing/2014/main" id="{C9A7FE8D-A1F6-4A64-8B38-C2FC92A86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341C441-AECD-4FD8-87F7-547181145222}" type="slidenum">
              <a:rPr lang="en-US" altLang="en-US" sz="1000"/>
              <a:t>92</a:t>
            </a:fld>
            <a:endParaRPr lang="en-US" altLang="en-US" sz="1000"/>
          </a:p>
        </p:txBody>
      </p:sp>
      <p:sp>
        <p:nvSpPr>
          <p:cNvPr id="58384" name="Text Box 5">
            <a:extLst>
              <a:ext uri="{FF2B5EF4-FFF2-40B4-BE49-F238E27FC236}">
                <a16:creationId xmlns:a16="http://schemas.microsoft.com/office/drawing/2014/main" id="{E75F4ECD-7179-4C4E-AEDF-FA8F00E4F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4800600"/>
            <a:ext cx="3382963" cy="524246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bedeutet</a:t>
            </a:r>
            <a:r>
              <a:rPr lang="en-US" altLang="en-US" sz="1200" i="1" dirty="0">
                <a:solidFill>
                  <a:srgbClr val="0000FF"/>
                </a:solidFill>
              </a:rPr>
              <a:t> das?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 err="1">
                <a:solidFill>
                  <a:srgbClr val="CCFFFF"/>
                </a:solidFill>
              </a:rPr>
              <a:t>Keratopathie</a:t>
            </a:r>
            <a:r>
              <a:rPr lang="de-DE" altLang="en-US" sz="1200" dirty="0">
                <a:solidFill>
                  <a:srgbClr val="CCFFFF"/>
                </a:solidFill>
              </a:rPr>
              <a:t> wegen einer verminderten Sensibilität</a:t>
            </a:r>
            <a:endParaRPr lang="en-US" altLang="en-US" sz="1200" b="1" dirty="0">
              <a:solidFill>
                <a:srgbClr val="CCFFFF"/>
              </a:solidFill>
            </a:endParaRPr>
          </a:p>
        </p:txBody>
      </p:sp>
      <p:sp>
        <p:nvSpPr>
          <p:cNvPr id="58385" name="Line 6">
            <a:extLst>
              <a:ext uri="{FF2B5EF4-FFF2-40B4-BE49-F238E27FC236}">
                <a16:creationId xmlns:a16="http://schemas.microsoft.com/office/drawing/2014/main" id="{7510CE13-F582-447F-A3CC-3F838CA643D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10000" y="5029200"/>
            <a:ext cx="1295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04" name="Rectangle 2">
            <a:extLst>
              <a:ext uri="{FF2B5EF4-FFF2-40B4-BE49-F238E27FC236}">
                <a16:creationId xmlns:a16="http://schemas.microsoft.com/office/drawing/2014/main" id="{CCC9679D-8C40-4030-904E-905F50D3C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59405" name="Text Box 3">
            <a:extLst>
              <a:ext uri="{FF2B5EF4-FFF2-40B4-BE49-F238E27FC236}">
                <a16:creationId xmlns:a16="http://schemas.microsoft.com/office/drawing/2014/main" id="{CC4F9102-806D-4EDD-AEF8-BEA189F21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1454" name="Text Box 4">
            <a:extLst>
              <a:ext uri="{FF2B5EF4-FFF2-40B4-BE49-F238E27FC236}">
                <a16:creationId xmlns:a16="http://schemas.microsoft.com/office/drawing/2014/main" id="{0990A487-3BCD-4584-BF55-C4AB3AB0D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drei wichtigsten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Komplikationen/Folgeerscheinungen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einer HSV-Hornhauterkrankung?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--Toxische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Epitheliopathie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wegen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Viroptic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b="1" dirty="0">
                <a:solidFill>
                  <a:srgbClr val="0000FF"/>
                </a:solidFill>
              </a:rPr>
              <a:t>--</a:t>
            </a:r>
            <a:r>
              <a:rPr lang="en-US" sz="1200" b="1" dirty="0" err="1">
                <a:solidFill>
                  <a:srgbClr val="0000FF"/>
                </a:solidFill>
              </a:rPr>
              <a:t>Neurotrophes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b="1" dirty="0" err="1">
                <a:solidFill>
                  <a:srgbClr val="0000FF"/>
                </a:solidFill>
              </a:rPr>
              <a:t>Ulkus</a:t>
            </a:r>
            <a:endParaRPr lang="en-US" sz="1200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--Metaherpetisches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Ulkus</a:t>
            </a:r>
          </a:p>
        </p:txBody>
      </p:sp>
      <p:sp>
        <p:nvSpPr>
          <p:cNvPr id="59407" name="Slide Number Placeholder 1">
            <a:extLst>
              <a:ext uri="{FF2B5EF4-FFF2-40B4-BE49-F238E27FC236}">
                <a16:creationId xmlns:a16="http://schemas.microsoft.com/office/drawing/2014/main" id="{3A8A4D89-5B8A-47E3-978D-6AA7B8A2F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2E4357D-8CDB-43FF-9700-ADA7EF5E2999}" type="slidenum">
              <a:rPr lang="en-US" altLang="en-US" sz="1000"/>
              <a:t>93</a:t>
            </a:fld>
            <a:endParaRPr lang="en-US" altLang="en-US" sz="1000"/>
          </a:p>
        </p:txBody>
      </p:sp>
      <p:sp>
        <p:nvSpPr>
          <p:cNvPr id="59408" name="Text Box 5">
            <a:extLst>
              <a:ext uri="{FF2B5EF4-FFF2-40B4-BE49-F238E27FC236}">
                <a16:creationId xmlns:a16="http://schemas.microsoft.com/office/drawing/2014/main" id="{987500F0-1A08-4618-BB5B-FE3A1759B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4800600"/>
            <a:ext cx="3382963" cy="524246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bedeutet</a:t>
            </a:r>
            <a:r>
              <a:rPr lang="en-US" altLang="en-US" sz="1200" i="1" dirty="0">
                <a:solidFill>
                  <a:srgbClr val="0000FF"/>
                </a:solidFill>
              </a:rPr>
              <a:t> das?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dirty="0">
                <a:solidFill>
                  <a:srgbClr val="0000FF"/>
                </a:solidFill>
              </a:rPr>
              <a:t> wegen einer verminderten Sensibilität</a:t>
            </a:r>
            <a:endParaRPr lang="en-US" altLang="en-US" sz="1200" b="1" dirty="0">
              <a:solidFill>
                <a:srgbClr val="0000FF"/>
              </a:solidFill>
            </a:endParaRPr>
          </a:p>
        </p:txBody>
      </p:sp>
      <p:sp>
        <p:nvSpPr>
          <p:cNvPr id="59409" name="Line 6">
            <a:extLst>
              <a:ext uri="{FF2B5EF4-FFF2-40B4-BE49-F238E27FC236}">
                <a16:creationId xmlns:a16="http://schemas.microsoft.com/office/drawing/2014/main" id="{AEF3AEDF-20C3-41B9-9419-FD13E8C786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10000" y="5029200"/>
            <a:ext cx="1295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8" name="Rectangle 2">
            <a:extLst>
              <a:ext uri="{FF2B5EF4-FFF2-40B4-BE49-F238E27FC236}">
                <a16:creationId xmlns:a16="http://schemas.microsoft.com/office/drawing/2014/main" id="{475151ED-A4E8-4E11-9316-1F1EF0AECA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0429" name="Text Box 3">
            <a:extLst>
              <a:ext uri="{FF2B5EF4-FFF2-40B4-BE49-F238E27FC236}">
                <a16:creationId xmlns:a16="http://schemas.microsoft.com/office/drawing/2014/main" id="{EA5B2807-9540-4C3A-82BA-58155295E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1454" name="Text Box 4">
            <a:extLst>
              <a:ext uri="{FF2B5EF4-FFF2-40B4-BE49-F238E27FC236}">
                <a16:creationId xmlns:a16="http://schemas.microsoft.com/office/drawing/2014/main" id="{F0B210C7-E438-4D4B-A6F0-7465A9DC1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drei wichtigsten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Komplikationen/Folgeerscheinungen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einer HSV-Hornhauterkrankung?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--Toxische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Epitheliopathie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wegen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Viroptic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Neurotrophes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Ulkus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b="1" dirty="0" err="1">
                <a:solidFill>
                  <a:srgbClr val="0000FF"/>
                </a:solidFill>
              </a:rPr>
              <a:t>--Metaherpetisches </a:t>
            </a:r>
            <a:r>
              <a:rPr lang="en-US" sz="1200" b="1" dirty="0">
                <a:solidFill>
                  <a:srgbClr val="0000FF"/>
                </a:solidFill>
              </a:rPr>
              <a:t>Ulkus</a:t>
            </a:r>
          </a:p>
        </p:txBody>
      </p:sp>
      <p:sp>
        <p:nvSpPr>
          <p:cNvPr id="60431" name="Slide Number Placeholder 1">
            <a:extLst>
              <a:ext uri="{FF2B5EF4-FFF2-40B4-BE49-F238E27FC236}">
                <a16:creationId xmlns:a16="http://schemas.microsoft.com/office/drawing/2014/main" id="{B0862EF3-2138-4BA8-BF8D-39476D10F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61A0CEB-5990-4210-A03C-E4FF66AA2CA6}" type="slidenum">
              <a:rPr lang="en-US" altLang="en-US" sz="1000"/>
              <a:t>94</a:t>
            </a:fld>
            <a:endParaRPr lang="en-US" altLang="en-US" sz="1000"/>
          </a:p>
        </p:txBody>
      </p:sp>
      <p:sp>
        <p:nvSpPr>
          <p:cNvPr id="60432" name="Text Box 7">
            <a:extLst>
              <a:ext uri="{FF2B5EF4-FFF2-40B4-BE49-F238E27FC236}">
                <a16:creationId xmlns:a16="http://schemas.microsoft.com/office/drawing/2014/main" id="{19A49711-9EFD-4DED-BFF8-3F54D8B81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5695950"/>
            <a:ext cx="4165600" cy="524246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bedeutet</a:t>
            </a:r>
            <a:r>
              <a:rPr lang="en-US" altLang="en-US" sz="1200" i="1" dirty="0">
                <a:solidFill>
                  <a:srgbClr val="0000FF"/>
                </a:solidFill>
              </a:rPr>
              <a:t> das?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CCFFFF"/>
                </a:solidFill>
              </a:rPr>
              <a:t>Interstitielle</a:t>
            </a:r>
            <a:r>
              <a:rPr lang="en-US" altLang="en-US" sz="1200" dirty="0">
                <a:solidFill>
                  <a:srgbClr val="CCFFFF"/>
                </a:solidFill>
              </a:rPr>
              <a:t> Keratitis </a:t>
            </a:r>
            <a:r>
              <a:rPr lang="en-US" altLang="en-US" sz="1200" dirty="0" err="1">
                <a:solidFill>
                  <a:srgbClr val="CCFFFF"/>
                </a:solidFill>
              </a:rPr>
              <a:t>mit</a:t>
            </a:r>
            <a:r>
              <a:rPr lang="en-US" altLang="en-US" sz="1200" dirty="0">
                <a:solidFill>
                  <a:srgbClr val="CCFFFF"/>
                </a:solidFill>
              </a:rPr>
              <a:t> </a:t>
            </a:r>
            <a:r>
              <a:rPr lang="en-US" altLang="en-US" sz="1200" dirty="0" err="1">
                <a:solidFill>
                  <a:srgbClr val="CCFFFF"/>
                </a:solidFill>
              </a:rPr>
              <a:t>chronischem</a:t>
            </a:r>
            <a:r>
              <a:rPr lang="en-US" altLang="en-US" sz="1200" dirty="0">
                <a:solidFill>
                  <a:srgbClr val="CCFFFF"/>
                </a:solidFill>
              </a:rPr>
              <a:t> </a:t>
            </a:r>
            <a:r>
              <a:rPr lang="en-US" altLang="en-US" sz="1200" dirty="0" err="1">
                <a:solidFill>
                  <a:srgbClr val="CCFFFF"/>
                </a:solidFill>
              </a:rPr>
              <a:t>darüberliegendem</a:t>
            </a:r>
            <a:r>
              <a:rPr lang="en-US" altLang="en-US" sz="1200" dirty="0">
                <a:solidFill>
                  <a:srgbClr val="CCFFFF"/>
                </a:solidFill>
              </a:rPr>
              <a:t> </a:t>
            </a:r>
            <a:r>
              <a:rPr lang="en-US" altLang="en-US" sz="1200" dirty="0" err="1">
                <a:solidFill>
                  <a:srgbClr val="CCFFFF"/>
                </a:solidFill>
              </a:rPr>
              <a:t>Epitheldefekt</a:t>
            </a:r>
            <a:endParaRPr lang="en-US" altLang="en-US" sz="1200" dirty="0">
              <a:solidFill>
                <a:srgbClr val="CCFFFF"/>
              </a:solidFill>
            </a:endParaRPr>
          </a:p>
        </p:txBody>
      </p:sp>
      <p:sp>
        <p:nvSpPr>
          <p:cNvPr id="60433" name="Line 8">
            <a:extLst>
              <a:ext uri="{FF2B5EF4-FFF2-40B4-BE49-F238E27FC236}">
                <a16:creationId xmlns:a16="http://schemas.microsoft.com/office/drawing/2014/main" id="{D1ACD8DC-D3EE-4D10-8BC8-DFC30BCDE3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5638800"/>
            <a:ext cx="990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2" name="Rectangle 2">
            <a:extLst>
              <a:ext uri="{FF2B5EF4-FFF2-40B4-BE49-F238E27FC236}">
                <a16:creationId xmlns:a16="http://schemas.microsoft.com/office/drawing/2014/main" id="{2FC073FE-DB49-4B38-8C39-27C5EA0FB2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1453" name="Text Box 3">
            <a:extLst>
              <a:ext uri="{FF2B5EF4-FFF2-40B4-BE49-F238E27FC236}">
                <a16:creationId xmlns:a16="http://schemas.microsoft.com/office/drawing/2014/main" id="{87ABCBE6-E4DE-424D-BB40-97834A6E3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b) </a:t>
            </a:r>
            <a:r>
              <a:rPr lang="en-US" altLang="en-US" sz="1200" i="1" dirty="0">
                <a:solidFill>
                  <a:srgbClr val="0000FF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--Epithelial</a:t>
            </a:r>
            <a:r>
              <a:rPr lang="en-US" altLang="en-US" sz="1200" dirty="0"/>
              <a:t>: Beschwerden über </a:t>
            </a:r>
            <a:r>
              <a:rPr lang="en-US" altLang="en-US" sz="1200" dirty="0">
                <a:solidFill>
                  <a:srgbClr val="0000FF"/>
                </a:solidFill>
              </a:rPr>
              <a:t>Fremdkörpergefühl</a:t>
            </a:r>
            <a:r>
              <a:rPr lang="en-US" altLang="en-US" sz="1200" dirty="0"/>
              <a:t>. Klassisches Zeichen: </a:t>
            </a:r>
            <a:r>
              <a:rPr lang="en-US" altLang="en-US" sz="1200" dirty="0">
                <a:solidFill>
                  <a:srgbClr val="0000FF"/>
                </a:solidFill>
              </a:rPr>
              <a:t>Dendriten</a:t>
            </a:r>
            <a:r>
              <a:rPr lang="en-US" altLang="en-US" sz="12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--Interstitiell</a:t>
            </a:r>
            <a:r>
              <a:rPr lang="en-US" altLang="en-US" sz="1200" dirty="0"/>
              <a:t>: Sieht aus wie eine </a:t>
            </a:r>
            <a:r>
              <a:rPr lang="en-US" altLang="en-US" sz="1200" b="1" i="1" dirty="0">
                <a:solidFill>
                  <a:srgbClr val="0000FF"/>
                </a:solidFill>
              </a:rPr>
              <a:t>Narbe </a:t>
            </a:r>
            <a:r>
              <a:rPr lang="en-US" altLang="en-US" sz="1200" dirty="0"/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   </a:t>
            </a:r>
            <a:r>
              <a:rPr lang="en-US" altLang="en-US" sz="1200" i="1" dirty="0"/>
              <a:t>--Nekrotisierend</a:t>
            </a:r>
            <a:r>
              <a:rPr lang="en-US" altLang="en-US" sz="1200" dirty="0"/>
              <a:t>: Sieht aus wie ein </a:t>
            </a:r>
            <a:r>
              <a:rPr lang="en-US" altLang="en-US" sz="1200" b="1" i="1" dirty="0">
                <a:solidFill>
                  <a:srgbClr val="0000FF"/>
                </a:solidFill>
              </a:rPr>
              <a:t>Geschwür </a:t>
            </a:r>
            <a:r>
              <a:rPr lang="en-US" altLang="en-US" sz="1200" dirty="0"/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 </a:t>
            </a:r>
            <a:r>
              <a:rPr lang="en-US" altLang="en-US" sz="1200" b="1" dirty="0"/>
              <a:t>--</a:t>
            </a:r>
            <a:r>
              <a:rPr lang="en-US" altLang="en-US" sz="1200" b="1" dirty="0" err="1"/>
              <a:t>Endotheliitis</a:t>
            </a:r>
            <a:r>
              <a:rPr lang="en-US" altLang="en-US" sz="1200" b="1" dirty="0"/>
              <a:t> </a:t>
            </a:r>
            <a:r>
              <a:rPr lang="en-US" altLang="en-US" sz="1200" dirty="0"/>
              <a:t>(auch </a:t>
            </a:r>
            <a:r>
              <a:rPr lang="en-US" altLang="en-US" sz="1200" dirty="0" err="1"/>
              <a:t>bekannt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disciforme</a:t>
            </a:r>
            <a:r>
              <a:rPr lang="en-US" altLang="en-US" sz="1200" dirty="0"/>
              <a:t> Keratitis): Zeigt sich als scheibenförmiger ödematöser Bereich mit </a:t>
            </a:r>
            <a:r>
              <a:rPr lang="en-US" altLang="en-US" sz="1200" dirty="0">
                <a:solidFill>
                  <a:srgbClr val="0000FF"/>
                </a:solidFill>
              </a:rPr>
              <a:t>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1454" name="Text Box 4">
            <a:extLst>
              <a:ext uri="{FF2B5EF4-FFF2-40B4-BE49-F238E27FC236}">
                <a16:creationId xmlns:a16="http://schemas.microsoft.com/office/drawing/2014/main" id="{F105CFC9-B200-446F-ADED-07C87DA37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drei wichtigsten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Komplikationen/Folgeerscheinungen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einer HSV-Hornhauterkrankung?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--Toxische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Epitheliopathie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wegen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Viroptic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Neurotrophes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Ulkus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200" b="1" dirty="0" err="1">
                <a:solidFill>
                  <a:srgbClr val="0000FF"/>
                </a:solidFill>
              </a:rPr>
              <a:t>--Metaherpetisches </a:t>
            </a:r>
            <a:r>
              <a:rPr lang="en-US" sz="1200" b="1" dirty="0">
                <a:solidFill>
                  <a:srgbClr val="0000FF"/>
                </a:solidFill>
              </a:rPr>
              <a:t>Ulkus</a:t>
            </a:r>
          </a:p>
        </p:txBody>
      </p:sp>
      <p:sp>
        <p:nvSpPr>
          <p:cNvPr id="61455" name="Slide Number Placeholder 1">
            <a:extLst>
              <a:ext uri="{FF2B5EF4-FFF2-40B4-BE49-F238E27FC236}">
                <a16:creationId xmlns:a16="http://schemas.microsoft.com/office/drawing/2014/main" id="{E5A450A2-EB6E-49C4-B684-F7CA0321A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0D2E48C-4D9C-4AFE-A4AF-13452E2A2A8D}" type="slidenum">
              <a:rPr lang="en-US" altLang="en-US" sz="1000"/>
              <a:t>95</a:t>
            </a:fld>
            <a:endParaRPr lang="en-US" altLang="en-US" sz="1000"/>
          </a:p>
        </p:txBody>
      </p:sp>
      <p:sp>
        <p:nvSpPr>
          <p:cNvPr id="61456" name="Text Box 7">
            <a:extLst>
              <a:ext uri="{FF2B5EF4-FFF2-40B4-BE49-F238E27FC236}">
                <a16:creationId xmlns:a16="http://schemas.microsoft.com/office/drawing/2014/main" id="{6D876349-3FE2-481F-9499-9AE85A848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5695950"/>
            <a:ext cx="4165600" cy="524246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bedeutet</a:t>
            </a:r>
            <a:r>
              <a:rPr lang="en-US" altLang="en-US" sz="1200" i="1" dirty="0">
                <a:solidFill>
                  <a:srgbClr val="0000FF"/>
                </a:solidFill>
              </a:rPr>
              <a:t> das?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Interstitielle</a:t>
            </a:r>
            <a:r>
              <a:rPr lang="en-US" altLang="en-US" sz="1200" dirty="0">
                <a:solidFill>
                  <a:srgbClr val="0000FF"/>
                </a:solidFill>
              </a:rPr>
              <a:t> Keratitis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chronischem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darüberliegendem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Epitheldefekt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61457" name="Line 8">
            <a:extLst>
              <a:ext uri="{FF2B5EF4-FFF2-40B4-BE49-F238E27FC236}">
                <a16:creationId xmlns:a16="http://schemas.microsoft.com/office/drawing/2014/main" id="{73635F42-0A4F-4634-982D-09ADDADC2DC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5638800"/>
            <a:ext cx="990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>
            <a:extLst>
              <a:ext uri="{FF2B5EF4-FFF2-40B4-BE49-F238E27FC236}">
                <a16:creationId xmlns:a16="http://schemas.microsoft.com/office/drawing/2014/main" id="{E1DD85E5-5412-4C35-9254-34613CAC7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2467" name="Rectangle 4">
            <a:extLst>
              <a:ext uri="{FF2B5EF4-FFF2-40B4-BE49-F238E27FC236}">
                <a16:creationId xmlns:a16="http://schemas.microsoft.com/office/drawing/2014/main" id="{FA99C5B5-C97B-49CB-B069-3FA2467F7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2800"/>
            <a:ext cx="2057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62476" name="Rectangle 2">
            <a:extLst>
              <a:ext uri="{FF2B5EF4-FFF2-40B4-BE49-F238E27FC236}">
                <a16:creationId xmlns:a16="http://schemas.microsoft.com/office/drawing/2014/main" id="{F2159DBA-03A9-45BC-BC5A-ABB3B0EDDE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2477" name="Text Box 3">
            <a:extLst>
              <a:ext uri="{FF2B5EF4-FFF2-40B4-BE49-F238E27FC236}">
                <a16:creationId xmlns:a16="http://schemas.microsoft.com/office/drawing/2014/main" id="{EDFDB027-533D-417C-AE1D-D147E7991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b) </a:t>
            </a:r>
            <a:r>
              <a:rPr lang="en-US" altLang="en-US" sz="1200" i="1" dirty="0">
                <a:solidFill>
                  <a:srgbClr val="B2B2B2"/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--Epithelial</a:t>
            </a:r>
            <a:r>
              <a:rPr lang="en-US" altLang="en-US" sz="1200" dirty="0">
                <a:solidFill>
                  <a:srgbClr val="B2B2B2"/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   </a:t>
            </a:r>
            <a:r>
              <a:rPr lang="en-US" altLang="en-US" sz="1200" i="1" dirty="0">
                <a:solidFill>
                  <a:srgbClr val="B2B2B2"/>
                </a:solidFill>
              </a:rPr>
              <a:t>--Interstitiell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eine </a:t>
            </a:r>
            <a:r>
              <a:rPr lang="en-US" altLang="en-US" sz="1200" b="1" i="1" dirty="0">
                <a:solidFill>
                  <a:srgbClr val="B2B2B2"/>
                </a:solidFill>
              </a:rPr>
              <a:t>Narbe </a:t>
            </a:r>
            <a:r>
              <a:rPr lang="en-US" altLang="en-US" sz="1200" dirty="0">
                <a:solidFill>
                  <a:srgbClr val="B2B2B2"/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   </a:t>
            </a:r>
            <a:r>
              <a:rPr lang="en-US" altLang="en-US" sz="1200" i="1" dirty="0">
                <a:solidFill>
                  <a:srgbClr val="B2B2B2"/>
                </a:solidFill>
              </a:rPr>
              <a:t>--Nekrotisierend</a:t>
            </a:r>
            <a:r>
              <a:rPr lang="en-US" altLang="en-US" sz="1200" dirty="0">
                <a:solidFill>
                  <a:srgbClr val="B2B2B2"/>
                </a:solidFill>
              </a:rPr>
              <a:t>: Sieht aus wie ein </a:t>
            </a:r>
            <a:r>
              <a:rPr lang="en-US" altLang="en-US" sz="1200" b="1" i="1" dirty="0">
                <a:solidFill>
                  <a:srgbClr val="B2B2B2"/>
                </a:solidFill>
              </a:rPr>
              <a:t>Geschwür </a:t>
            </a:r>
            <a:r>
              <a:rPr lang="en-US" altLang="en-US" sz="1200" dirty="0">
                <a:solidFill>
                  <a:srgbClr val="B2B2B2"/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    </a:t>
            </a: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Endotheliitis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dirty="0">
                <a:solidFill>
                  <a:srgbClr val="B2B2B2"/>
                </a:solidFill>
              </a:rPr>
              <a:t>(auch </a:t>
            </a:r>
            <a:r>
              <a:rPr lang="en-US" altLang="en-US" sz="1200" dirty="0" err="1">
                <a:solidFill>
                  <a:srgbClr val="B2B2B2"/>
                </a:solidFill>
              </a:rPr>
              <a:t>bekannt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als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disciforme</a:t>
            </a:r>
            <a:r>
              <a:rPr lang="en-US" altLang="en-US" sz="1200" dirty="0">
                <a:solidFill>
                  <a:srgbClr val="B2B2B2"/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c) </a:t>
            </a:r>
            <a:r>
              <a:rPr lang="en-US" altLang="en-US" sz="1200" i="1" dirty="0">
                <a:solidFill>
                  <a:srgbClr val="B2B2B2"/>
                </a:solidFill>
              </a:rPr>
              <a:t>Iridozyklitis</a:t>
            </a:r>
            <a:endParaRPr lang="en-US" altLang="en-US" sz="1800" dirty="0">
              <a:solidFill>
                <a:srgbClr val="B2B2B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</a:t>
            </a:r>
            <a:r>
              <a:rPr lang="en-US" altLang="en-US" sz="1200" dirty="0">
                <a:solidFill>
                  <a:srgbClr val="B2B2B2"/>
                </a:solidFill>
              </a:rPr>
              <a:t>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d) </a:t>
            </a:r>
            <a:r>
              <a:rPr lang="en-US" altLang="en-US" sz="1200" i="1" dirty="0">
                <a:solidFill>
                  <a:srgbClr val="B2B2B2"/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--Zeigt sich durch einseitig erhöhten Augeninnendruck</a:t>
            </a:r>
          </a:p>
        </p:txBody>
      </p:sp>
      <p:sp>
        <p:nvSpPr>
          <p:cNvPr id="62478" name="Text Box 4">
            <a:extLst>
              <a:ext uri="{FF2B5EF4-FFF2-40B4-BE49-F238E27FC236}">
                <a16:creationId xmlns:a16="http://schemas.microsoft.com/office/drawing/2014/main" id="{B66F4E12-D462-4FFF-BCCD-FC3BF2A13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Was </a:t>
            </a:r>
            <a:r>
              <a:rPr lang="en-US" altLang="en-US" sz="1200" i="1" dirty="0" err="1">
                <a:solidFill>
                  <a:srgbClr val="B2B2B2"/>
                </a:solidFill>
              </a:rPr>
              <a:t>sind</a:t>
            </a:r>
            <a:r>
              <a:rPr lang="en-US" altLang="en-US" sz="1200" i="1" dirty="0">
                <a:solidFill>
                  <a:srgbClr val="B2B2B2"/>
                </a:solidFill>
              </a:rPr>
              <a:t> die </a:t>
            </a:r>
            <a:r>
              <a:rPr lang="en-US" altLang="en-US" sz="1200" i="1" dirty="0" err="1">
                <a:solidFill>
                  <a:srgbClr val="B2B2B2"/>
                </a:solidFill>
              </a:rPr>
              <a:t>drei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wichtigsten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Komplikationen</a:t>
            </a:r>
            <a:r>
              <a:rPr lang="en-US" altLang="en-US" sz="1200" i="1" dirty="0">
                <a:solidFill>
                  <a:srgbClr val="B2B2B2"/>
                </a:solidFill>
              </a:rPr>
              <a:t>/</a:t>
            </a:r>
            <a:r>
              <a:rPr lang="en-US" altLang="en-US" sz="1200" i="1" dirty="0" err="1">
                <a:solidFill>
                  <a:srgbClr val="B2B2B2"/>
                </a:solidFill>
              </a:rPr>
              <a:t>Folgeerscheinungen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einer</a:t>
            </a:r>
            <a:r>
              <a:rPr lang="en-US" altLang="en-US" sz="1200" i="1" dirty="0">
                <a:solidFill>
                  <a:srgbClr val="B2B2B2"/>
                </a:solidFill>
              </a:rPr>
              <a:t>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Hornhauterkrankung</a:t>
            </a:r>
            <a:r>
              <a:rPr lang="en-US" altLang="en-US" sz="1200" i="1" dirty="0">
                <a:solidFill>
                  <a:srgbClr val="B2B2B2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--</a:t>
            </a:r>
            <a:r>
              <a:rPr lang="en-US" altLang="en-US" sz="1200" dirty="0" err="1">
                <a:solidFill>
                  <a:srgbClr val="B2B2B2"/>
                </a:solidFill>
              </a:rPr>
              <a:t>Toxische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Epitheliopathie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wegen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Neurotrophes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Ulkus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Metaherpetisches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Ulkus</a:t>
            </a:r>
            <a:endParaRPr lang="en-US" altLang="en-US" sz="1200" b="1" dirty="0">
              <a:solidFill>
                <a:srgbClr val="0000FF"/>
              </a:solidFill>
            </a:endParaRPr>
          </a:p>
        </p:txBody>
      </p:sp>
      <p:sp>
        <p:nvSpPr>
          <p:cNvPr id="62479" name="AutoShape 9">
            <a:extLst>
              <a:ext uri="{FF2B5EF4-FFF2-40B4-BE49-F238E27FC236}">
                <a16:creationId xmlns:a16="http://schemas.microsoft.com/office/drawing/2014/main" id="{256F3416-6F0D-4557-8572-609EDF48F7E3}"/>
              </a:ext>
            </a:extLst>
          </p:cNvPr>
          <p:cNvSpPr>
            <a:spLocks/>
          </p:cNvSpPr>
          <p:nvPr/>
        </p:nvSpPr>
        <p:spPr bwMode="auto">
          <a:xfrm>
            <a:off x="1676400" y="5257800"/>
            <a:ext cx="76200" cy="533400"/>
          </a:xfrm>
          <a:prstGeom prst="leftBrace">
            <a:avLst>
              <a:gd name="adj1" fmla="val 583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2480" name="AutoShape 10">
            <a:extLst>
              <a:ext uri="{FF2B5EF4-FFF2-40B4-BE49-F238E27FC236}">
                <a16:creationId xmlns:a16="http://schemas.microsoft.com/office/drawing/2014/main" id="{64C10B9B-05A4-446B-B18C-989210B3575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4300" y="4305300"/>
            <a:ext cx="2590800" cy="381000"/>
          </a:xfrm>
          <a:prstGeom prst="curvedDownArrow">
            <a:avLst>
              <a:gd name="adj1" fmla="val 136000"/>
              <a:gd name="adj2" fmla="val 272000"/>
              <a:gd name="adj3" fmla="val 33333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2481" name="Text Box 11">
            <a:extLst>
              <a:ext uri="{FF2B5EF4-FFF2-40B4-BE49-F238E27FC236}">
                <a16:creationId xmlns:a16="http://schemas.microsoft.com/office/drawing/2014/main" id="{6414DD7C-3C4B-4109-B3EE-5D0D97B9B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5925020" cy="674031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lassen sich diese von einer infektiösen Epitheliopathie unterscheiden?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Die Ränder infektiöser HSV-Geschwüre färben sich mit </a:t>
            </a:r>
            <a:r>
              <a:rPr lang="en-US" altLang="en-US" sz="1200" b="1" dirty="0">
                <a:solidFill>
                  <a:srgbClr val="CCFFCC"/>
                </a:solidFill>
              </a:rPr>
              <a:t>Rose </a:t>
            </a:r>
            <a:r>
              <a:rPr lang="en-US" altLang="en-US" sz="1200" b="1" dirty="0" err="1">
                <a:solidFill>
                  <a:srgbClr val="CCFFCC"/>
                </a:solidFill>
              </a:rPr>
              <a:t>Bengal</a:t>
            </a:r>
            <a:r>
              <a:rPr lang="en-US" altLang="en-US" sz="1200" dirty="0">
                <a:solidFill>
                  <a:srgbClr val="CCFFCC"/>
                </a:solidFill>
              </a:rPr>
              <a:t>; neurotrophe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und </a:t>
            </a:r>
            <a:r>
              <a:rPr lang="en-US" altLang="en-US" sz="1200" dirty="0" err="1">
                <a:solidFill>
                  <a:srgbClr val="CCFFCC"/>
                </a:solidFill>
              </a:rPr>
              <a:t>metaherpetische </a:t>
            </a:r>
            <a:r>
              <a:rPr lang="en-US" altLang="en-US" sz="1200" dirty="0">
                <a:solidFill>
                  <a:srgbClr val="CCFFCC"/>
                </a:solidFill>
              </a:rPr>
              <a:t>Ulzera hingegen nicht.</a:t>
            </a:r>
          </a:p>
        </p:txBody>
      </p:sp>
      <p:sp>
        <p:nvSpPr>
          <p:cNvPr id="62482" name="Slide Number Placeholder 1">
            <a:extLst>
              <a:ext uri="{FF2B5EF4-FFF2-40B4-BE49-F238E27FC236}">
                <a16:creationId xmlns:a16="http://schemas.microsoft.com/office/drawing/2014/main" id="{F6C0EF82-E2E7-48EB-8C47-6F0F44341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B50D4FB-7875-48B0-9165-DF69E9627BE3}" type="slidenum">
              <a:rPr lang="en-US" altLang="en-US" sz="1000"/>
              <a:t>96</a:t>
            </a:fld>
            <a:endParaRPr lang="en-US" altLang="en-US" sz="100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>
            <a:extLst>
              <a:ext uri="{FF2B5EF4-FFF2-40B4-BE49-F238E27FC236}">
                <a16:creationId xmlns:a16="http://schemas.microsoft.com/office/drawing/2014/main" id="{B92DE3E6-54E1-4361-9AA6-8C4707A69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1" name="Rectangle 4">
            <a:extLst>
              <a:ext uri="{FF2B5EF4-FFF2-40B4-BE49-F238E27FC236}">
                <a16:creationId xmlns:a16="http://schemas.microsoft.com/office/drawing/2014/main" id="{D6C4529D-38E0-4495-B546-B7675ACEE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2800"/>
            <a:ext cx="2057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63500" name="Rectangle 2">
            <a:extLst>
              <a:ext uri="{FF2B5EF4-FFF2-40B4-BE49-F238E27FC236}">
                <a16:creationId xmlns:a16="http://schemas.microsoft.com/office/drawing/2014/main" id="{0CB522FF-9E1B-4B55-A800-CB58A62302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3501" name="Text Box 3">
            <a:extLst>
              <a:ext uri="{FF2B5EF4-FFF2-40B4-BE49-F238E27FC236}">
                <a16:creationId xmlns:a16="http://schemas.microsoft.com/office/drawing/2014/main" id="{2E039BCA-5D11-4628-8F8E-9171BB95C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--Zeigt sich durch einseitig erhöhten Augeninnendruck</a:t>
            </a:r>
          </a:p>
        </p:txBody>
      </p:sp>
      <p:sp>
        <p:nvSpPr>
          <p:cNvPr id="63502" name="Text Box 4">
            <a:extLst>
              <a:ext uri="{FF2B5EF4-FFF2-40B4-BE49-F238E27FC236}">
                <a16:creationId xmlns:a16="http://schemas.microsoft.com/office/drawing/2014/main" id="{FCB957B0-DAB4-468B-A05F-2EA20C60E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Was </a:t>
            </a:r>
            <a:r>
              <a:rPr lang="en-US" altLang="en-US" sz="1200" i="1" dirty="0" err="1">
                <a:solidFill>
                  <a:srgbClr val="B2B2B2"/>
                </a:solidFill>
              </a:rPr>
              <a:t>sind</a:t>
            </a:r>
            <a:r>
              <a:rPr lang="en-US" altLang="en-US" sz="1200" i="1" dirty="0">
                <a:solidFill>
                  <a:srgbClr val="B2B2B2"/>
                </a:solidFill>
              </a:rPr>
              <a:t> die </a:t>
            </a:r>
            <a:r>
              <a:rPr lang="en-US" altLang="en-US" sz="1200" i="1" dirty="0" err="1">
                <a:solidFill>
                  <a:srgbClr val="B2B2B2"/>
                </a:solidFill>
              </a:rPr>
              <a:t>drei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wichtigsten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Komplikationen</a:t>
            </a:r>
            <a:r>
              <a:rPr lang="en-US" altLang="en-US" sz="1200" i="1" dirty="0">
                <a:solidFill>
                  <a:srgbClr val="B2B2B2"/>
                </a:solidFill>
              </a:rPr>
              <a:t>/</a:t>
            </a:r>
            <a:r>
              <a:rPr lang="en-US" altLang="en-US" sz="1200" i="1" dirty="0" err="1">
                <a:solidFill>
                  <a:srgbClr val="B2B2B2"/>
                </a:solidFill>
              </a:rPr>
              <a:t>Folgeerscheinungen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einer</a:t>
            </a:r>
            <a:r>
              <a:rPr lang="en-US" altLang="en-US" sz="1200" i="1" dirty="0">
                <a:solidFill>
                  <a:srgbClr val="B2B2B2"/>
                </a:solidFill>
              </a:rPr>
              <a:t>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Hornhauterkrankung</a:t>
            </a:r>
            <a:r>
              <a:rPr lang="en-US" altLang="en-US" sz="1200" i="1" dirty="0">
                <a:solidFill>
                  <a:srgbClr val="B2B2B2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--</a:t>
            </a:r>
            <a:r>
              <a:rPr lang="en-US" altLang="en-US" sz="1200" dirty="0" err="1">
                <a:solidFill>
                  <a:srgbClr val="B2B2B2"/>
                </a:solidFill>
              </a:rPr>
              <a:t>Toxische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Epitheliopathie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wegen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Neurotrophes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Ulkus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Metaherpetisches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Ulkus</a:t>
            </a:r>
            <a:endParaRPr lang="en-US" altLang="en-US" sz="1200" b="1" dirty="0">
              <a:solidFill>
                <a:srgbClr val="0000FF"/>
              </a:solidFill>
            </a:endParaRPr>
          </a:p>
        </p:txBody>
      </p:sp>
      <p:sp>
        <p:nvSpPr>
          <p:cNvPr id="63504" name="AutoShape 10">
            <a:extLst>
              <a:ext uri="{FF2B5EF4-FFF2-40B4-BE49-F238E27FC236}">
                <a16:creationId xmlns:a16="http://schemas.microsoft.com/office/drawing/2014/main" id="{4E7CF088-A2E5-4666-AC9A-DFF5BBB3873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4300" y="4305300"/>
            <a:ext cx="2590800" cy="381000"/>
          </a:xfrm>
          <a:prstGeom prst="curvedDownArrow">
            <a:avLst>
              <a:gd name="adj1" fmla="val 136000"/>
              <a:gd name="adj2" fmla="val 272000"/>
              <a:gd name="adj3" fmla="val 33333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505" name="Text Box 11">
            <a:extLst>
              <a:ext uri="{FF2B5EF4-FFF2-40B4-BE49-F238E27FC236}">
                <a16:creationId xmlns:a16="http://schemas.microsoft.com/office/drawing/2014/main" id="{13F7B976-F061-4A55-B5FF-949A350BB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5925020" cy="674031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lassen sich diese von einer infektiösen Epitheliopathie unterscheiden?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Die Ränder infektiöser HSV-Geschwüre färben sich mit </a:t>
            </a:r>
            <a:r>
              <a:rPr lang="en-US" altLang="en-US" sz="1200" b="1" dirty="0">
                <a:solidFill>
                  <a:srgbClr val="FF6600"/>
                </a:solidFill>
              </a:rPr>
              <a:t>Rose </a:t>
            </a:r>
            <a:r>
              <a:rPr lang="en-US" altLang="en-US" sz="1200" b="1" dirty="0" err="1">
                <a:solidFill>
                  <a:srgbClr val="FF6600"/>
                </a:solidFill>
              </a:rPr>
              <a:t>Bengal</a:t>
            </a:r>
            <a:r>
              <a:rPr lang="en-US" altLang="en-US" sz="1200" dirty="0">
                <a:solidFill>
                  <a:srgbClr val="0000FF"/>
                </a:solidFill>
              </a:rPr>
              <a:t>; neurotrophe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und </a:t>
            </a:r>
            <a:r>
              <a:rPr lang="en-US" altLang="en-US" sz="1200" dirty="0" err="1">
                <a:solidFill>
                  <a:srgbClr val="0000FF"/>
                </a:solidFill>
              </a:rPr>
              <a:t>metaherpetische </a:t>
            </a:r>
            <a:r>
              <a:rPr lang="en-US" altLang="en-US" sz="1200" dirty="0">
                <a:solidFill>
                  <a:srgbClr val="0000FF"/>
                </a:solidFill>
              </a:rPr>
              <a:t>Ulzera hingegen nicht.</a:t>
            </a:r>
          </a:p>
        </p:txBody>
      </p:sp>
      <p:sp>
        <p:nvSpPr>
          <p:cNvPr id="63506" name="Slide Number Placeholder 1">
            <a:extLst>
              <a:ext uri="{FF2B5EF4-FFF2-40B4-BE49-F238E27FC236}">
                <a16:creationId xmlns:a16="http://schemas.microsoft.com/office/drawing/2014/main" id="{379A29D6-84BE-482F-8C12-8EE40BAEC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2947C4B-9851-4CAB-8526-945494F9C178}" type="slidenum">
              <a:rPr lang="en-US" altLang="en-US" sz="1000"/>
              <a:t>97</a:t>
            </a:fld>
            <a:endParaRPr lang="en-US" altLang="en-US" sz="1000"/>
          </a:p>
        </p:txBody>
      </p:sp>
      <p:sp>
        <p:nvSpPr>
          <p:cNvPr id="19" name="AutoShape 9">
            <a:extLst>
              <a:ext uri="{FF2B5EF4-FFF2-40B4-BE49-F238E27FC236}">
                <a16:creationId xmlns:a16="http://schemas.microsoft.com/office/drawing/2014/main" id="{6EA1338D-6E03-47FC-844B-AEBE378A9FE8}"/>
              </a:ext>
            </a:extLst>
          </p:cNvPr>
          <p:cNvSpPr>
            <a:spLocks/>
          </p:cNvSpPr>
          <p:nvPr/>
        </p:nvSpPr>
        <p:spPr bwMode="auto">
          <a:xfrm>
            <a:off x="1676400" y="5257800"/>
            <a:ext cx="76200" cy="533400"/>
          </a:xfrm>
          <a:prstGeom prst="leftBrace">
            <a:avLst>
              <a:gd name="adj1" fmla="val 583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5">
            <a:extLst>
              <a:ext uri="{FF2B5EF4-FFF2-40B4-BE49-F238E27FC236}">
                <a16:creationId xmlns:a16="http://schemas.microsoft.com/office/drawing/2014/main" id="{A69FA069-351E-4BB8-9F62-E092C516A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15" name="Rectangle 4">
            <a:extLst>
              <a:ext uri="{FF2B5EF4-FFF2-40B4-BE49-F238E27FC236}">
                <a16:creationId xmlns:a16="http://schemas.microsoft.com/office/drawing/2014/main" id="{3BF7F3AF-ACFE-430A-9D18-66827685B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2800"/>
            <a:ext cx="2057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64521" name="Rectangle 6">
            <a:extLst>
              <a:ext uri="{FF2B5EF4-FFF2-40B4-BE49-F238E27FC236}">
                <a16:creationId xmlns:a16="http://schemas.microsoft.com/office/drawing/2014/main" id="{5AEF7D8F-883F-4527-BEEE-1C5DBE57F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981200"/>
            <a:ext cx="13716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4522" name="Rectangle 7">
            <a:extLst>
              <a:ext uri="{FF2B5EF4-FFF2-40B4-BE49-F238E27FC236}">
                <a16:creationId xmlns:a16="http://schemas.microsoft.com/office/drawing/2014/main" id="{E2349F47-52EA-47EF-8C37-A6901BD10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4524" name="Rectangle 2">
            <a:extLst>
              <a:ext uri="{FF2B5EF4-FFF2-40B4-BE49-F238E27FC236}">
                <a16:creationId xmlns:a16="http://schemas.microsoft.com/office/drawing/2014/main" id="{C354D46E-F865-4BB3-BBC6-BDD5AE349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4525" name="Text Box 3">
            <a:extLst>
              <a:ext uri="{FF2B5EF4-FFF2-40B4-BE49-F238E27FC236}">
                <a16:creationId xmlns:a16="http://schemas.microsoft.com/office/drawing/2014/main" id="{DFA0F567-D785-44A5-AC09-735ED6E9D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Durchleuchtungsdefekte 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--Zeigt sich durch einseitig erhöhten Augeninnendruck</a:t>
            </a:r>
          </a:p>
        </p:txBody>
      </p:sp>
      <p:sp>
        <p:nvSpPr>
          <p:cNvPr id="64526" name="Text Box 4">
            <a:extLst>
              <a:ext uri="{FF2B5EF4-FFF2-40B4-BE49-F238E27FC236}">
                <a16:creationId xmlns:a16="http://schemas.microsoft.com/office/drawing/2014/main" id="{CEA06C63-7AE1-429B-8B68-7A547194D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Was </a:t>
            </a:r>
            <a:r>
              <a:rPr lang="en-US" altLang="en-US" sz="1200" i="1" dirty="0" err="1">
                <a:solidFill>
                  <a:srgbClr val="B2B2B2"/>
                </a:solidFill>
              </a:rPr>
              <a:t>sind</a:t>
            </a:r>
            <a:r>
              <a:rPr lang="en-US" altLang="en-US" sz="1200" i="1" dirty="0">
                <a:solidFill>
                  <a:srgbClr val="B2B2B2"/>
                </a:solidFill>
              </a:rPr>
              <a:t> die </a:t>
            </a:r>
            <a:r>
              <a:rPr lang="en-US" altLang="en-US" sz="1200" i="1" dirty="0" err="1">
                <a:solidFill>
                  <a:srgbClr val="B2B2B2"/>
                </a:solidFill>
              </a:rPr>
              <a:t>drei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wichtigsten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Komplikationen</a:t>
            </a:r>
            <a:r>
              <a:rPr lang="en-US" altLang="en-US" sz="1200" i="1" dirty="0">
                <a:solidFill>
                  <a:srgbClr val="B2B2B2"/>
                </a:solidFill>
              </a:rPr>
              <a:t>/</a:t>
            </a:r>
            <a:r>
              <a:rPr lang="en-US" altLang="en-US" sz="1200" i="1" dirty="0" err="1">
                <a:solidFill>
                  <a:srgbClr val="B2B2B2"/>
                </a:solidFill>
              </a:rPr>
              <a:t>Folgeerscheinungen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einer</a:t>
            </a:r>
            <a:r>
              <a:rPr lang="en-US" altLang="en-US" sz="1200" i="1" dirty="0">
                <a:solidFill>
                  <a:srgbClr val="B2B2B2"/>
                </a:solidFill>
              </a:rPr>
              <a:t>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Hornhauterkrankung</a:t>
            </a:r>
            <a:r>
              <a:rPr lang="en-US" altLang="en-US" sz="1200" i="1" dirty="0">
                <a:solidFill>
                  <a:srgbClr val="B2B2B2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--</a:t>
            </a:r>
            <a:r>
              <a:rPr lang="en-US" altLang="en-US" sz="1200" dirty="0" err="1">
                <a:solidFill>
                  <a:srgbClr val="B2B2B2"/>
                </a:solidFill>
              </a:rPr>
              <a:t>Toxische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Epitheliopathie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wegen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Neurotrophes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b="1" dirty="0" err="1">
                <a:solidFill>
                  <a:srgbClr val="B2B2B2"/>
                </a:solidFill>
              </a:rPr>
              <a:t>Ulkus</a:t>
            </a:r>
            <a:endParaRPr lang="en-US" altLang="en-US" sz="1200" b="1" dirty="0">
              <a:solidFill>
                <a:srgbClr val="B2B2B2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Metaherpetisches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b="1" dirty="0" err="1">
                <a:solidFill>
                  <a:srgbClr val="B2B2B2"/>
                </a:solidFill>
              </a:rPr>
              <a:t>Ulkus</a:t>
            </a:r>
            <a:endParaRPr lang="en-US" altLang="en-US" sz="1200" b="1" dirty="0">
              <a:solidFill>
                <a:srgbClr val="B2B2B2"/>
              </a:solidFill>
            </a:endParaRPr>
          </a:p>
        </p:txBody>
      </p:sp>
      <p:sp>
        <p:nvSpPr>
          <p:cNvPr id="64528" name="AutoShape 10">
            <a:extLst>
              <a:ext uri="{FF2B5EF4-FFF2-40B4-BE49-F238E27FC236}">
                <a16:creationId xmlns:a16="http://schemas.microsoft.com/office/drawing/2014/main" id="{C634174E-74BE-42AA-BCBE-86A1A495B00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4300" y="4305300"/>
            <a:ext cx="2590800" cy="381000"/>
          </a:xfrm>
          <a:prstGeom prst="curvedDownArrow">
            <a:avLst>
              <a:gd name="adj1" fmla="val 136000"/>
              <a:gd name="adj2" fmla="val 272000"/>
              <a:gd name="adj3" fmla="val 33333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29" name="Text Box 11">
            <a:extLst>
              <a:ext uri="{FF2B5EF4-FFF2-40B4-BE49-F238E27FC236}">
                <a16:creationId xmlns:a16="http://schemas.microsoft.com/office/drawing/2014/main" id="{F2426FD9-420D-482B-BFB9-23F1D8738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264275" cy="67786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lassen sich diese von einer infektiösen Epitheliopathie unterscheiden?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FF6600"/>
                </a:solidFill>
              </a:rPr>
              <a:t>Die Ränder infektiöser HSV-Geschwüre färben sich mit Rose </a:t>
            </a:r>
            <a:r>
              <a:rPr lang="en-US" altLang="en-US" sz="1200" b="1" dirty="0" err="1">
                <a:solidFill>
                  <a:srgbClr val="FF6600"/>
                </a:solidFill>
              </a:rPr>
              <a:t>Bengal</a:t>
            </a:r>
            <a:r>
              <a:rPr lang="en-US" altLang="en-US" sz="1200" b="1" dirty="0">
                <a:solidFill>
                  <a:srgbClr val="FF6600"/>
                </a:solidFill>
              </a:rPr>
              <a:t>; neurotrophe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FF6600"/>
                </a:solidFill>
              </a:rPr>
              <a:t>und </a:t>
            </a:r>
            <a:r>
              <a:rPr lang="en-US" altLang="en-US" sz="1200" b="1" dirty="0" err="1">
                <a:solidFill>
                  <a:srgbClr val="FF6600"/>
                </a:solidFill>
              </a:rPr>
              <a:t>metaherpetische </a:t>
            </a:r>
            <a:r>
              <a:rPr lang="en-US" altLang="en-US" sz="1200" b="1" dirty="0">
                <a:solidFill>
                  <a:srgbClr val="FF6600"/>
                </a:solidFill>
              </a:rPr>
              <a:t>Ulzera hingegen nicht.</a:t>
            </a:r>
          </a:p>
        </p:txBody>
      </p:sp>
      <p:sp>
        <p:nvSpPr>
          <p:cNvPr id="64530" name="AutoShape 12">
            <a:extLst>
              <a:ext uri="{FF2B5EF4-FFF2-40B4-BE49-F238E27FC236}">
                <a16:creationId xmlns:a16="http://schemas.microsoft.com/office/drawing/2014/main" id="{1A5F39E1-E14D-4B80-B3A4-646A8671BBCA}"/>
              </a:ext>
            </a:extLst>
          </p:cNvPr>
          <p:cNvSpPr>
            <a:spLocks/>
          </p:cNvSpPr>
          <p:nvPr/>
        </p:nvSpPr>
        <p:spPr bwMode="auto">
          <a:xfrm rot="10800000">
            <a:off x="7924800" y="3505200"/>
            <a:ext cx="228600" cy="533400"/>
          </a:xfrm>
          <a:prstGeom prst="leftBrace">
            <a:avLst>
              <a:gd name="adj1" fmla="val 19444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31" name="AutoShape 13">
            <a:extLst>
              <a:ext uri="{FF2B5EF4-FFF2-40B4-BE49-F238E27FC236}">
                <a16:creationId xmlns:a16="http://schemas.microsoft.com/office/drawing/2014/main" id="{F76BE71C-9E07-464B-84D4-AF3A78D9C82A}"/>
              </a:ext>
            </a:extLst>
          </p:cNvPr>
          <p:cNvSpPr>
            <a:spLocks noChangeArrowheads="1"/>
          </p:cNvSpPr>
          <p:nvPr/>
        </p:nvSpPr>
        <p:spPr bwMode="auto">
          <a:xfrm rot="-5161651">
            <a:off x="7372350" y="2686050"/>
            <a:ext cx="2286000" cy="419100"/>
          </a:xfrm>
          <a:prstGeom prst="curvedUpArrow">
            <a:avLst>
              <a:gd name="adj1" fmla="val 109091"/>
              <a:gd name="adj2" fmla="val 218182"/>
              <a:gd name="adj3" fmla="val 33333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32" name="Text Box 14">
            <a:extLst>
              <a:ext uri="{FF2B5EF4-FFF2-40B4-BE49-F238E27FC236}">
                <a16:creationId xmlns:a16="http://schemas.microsoft.com/office/drawing/2014/main" id="{71225205-116E-4B08-9F62-834B99BF0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851025"/>
            <a:ext cx="5611813" cy="81597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6600"/>
                </a:solidFill>
              </a:rPr>
              <a:t>Warum nicht?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CCFF"/>
                </a:solidFill>
              </a:rPr>
              <a:t>Erinnern Sie sich daran, dass Rose Bengal totes und/oder devitalisiertes Epithel anfärbt, wie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CCFF"/>
                </a:solidFill>
              </a:rPr>
              <a:t>was bei einer Infektion der Zellen geschieht. Die Zellen an den Rändern eines neurotrophen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CCFF"/>
                </a:solidFill>
              </a:rPr>
              <a:t>oder metaherpetischen Geschwürs sind gesund, daher nehmen sie den Farbstoff</a:t>
            </a:r>
          </a:p>
        </p:txBody>
      </p:sp>
      <p:sp>
        <p:nvSpPr>
          <p:cNvPr id="64533" name="Slide Number Placeholder 1">
            <a:extLst>
              <a:ext uri="{FF2B5EF4-FFF2-40B4-BE49-F238E27FC236}">
                <a16:creationId xmlns:a16="http://schemas.microsoft.com/office/drawing/2014/main" id="{3585E8FF-702B-47FE-91C3-4C973CC9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72762D6-3F22-4703-84EA-80CCD0D59725}" type="slidenum">
              <a:rPr lang="en-US" altLang="en-US" sz="1000"/>
              <a:t>98</a:t>
            </a:fld>
            <a:endParaRPr lang="en-US" altLang="en-US" sz="1000"/>
          </a:p>
        </p:txBody>
      </p:sp>
      <p:sp>
        <p:nvSpPr>
          <p:cNvPr id="22" name="AutoShape 9">
            <a:extLst>
              <a:ext uri="{FF2B5EF4-FFF2-40B4-BE49-F238E27FC236}">
                <a16:creationId xmlns:a16="http://schemas.microsoft.com/office/drawing/2014/main" id="{6693769B-AFFA-4B49-B387-636D3C85053D}"/>
              </a:ext>
            </a:extLst>
          </p:cNvPr>
          <p:cNvSpPr>
            <a:spLocks/>
          </p:cNvSpPr>
          <p:nvPr/>
        </p:nvSpPr>
        <p:spPr bwMode="auto">
          <a:xfrm>
            <a:off x="1676400" y="5257800"/>
            <a:ext cx="76200" cy="533400"/>
          </a:xfrm>
          <a:prstGeom prst="leftBrace">
            <a:avLst>
              <a:gd name="adj1" fmla="val 58333"/>
              <a:gd name="adj2" fmla="val 50000"/>
            </a:avLst>
          </a:prstGeom>
          <a:noFill/>
          <a:ln w="25400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5">
            <a:extLst>
              <a:ext uri="{FF2B5EF4-FFF2-40B4-BE49-F238E27FC236}">
                <a16:creationId xmlns:a16="http://schemas.microsoft.com/office/drawing/2014/main" id="{7FC69E84-CC0B-47AF-8697-15077F8EE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352800"/>
            <a:ext cx="11430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39" name="Rectangle 4">
            <a:extLst>
              <a:ext uri="{FF2B5EF4-FFF2-40B4-BE49-F238E27FC236}">
                <a16:creationId xmlns:a16="http://schemas.microsoft.com/office/drawing/2014/main" id="{320F8D8A-286F-47A5-8CC7-90965DFE7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2800"/>
            <a:ext cx="2057400" cy="228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/>
          </a:p>
        </p:txBody>
      </p:sp>
      <p:sp>
        <p:nvSpPr>
          <p:cNvPr id="65545" name="Rectangle 6">
            <a:extLst>
              <a:ext uri="{FF2B5EF4-FFF2-40B4-BE49-F238E27FC236}">
                <a16:creationId xmlns:a16="http://schemas.microsoft.com/office/drawing/2014/main" id="{D6EC0B85-A0F8-4DB2-B623-19738A107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981200"/>
            <a:ext cx="13716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5546" name="Rectangle 7">
            <a:extLst>
              <a:ext uri="{FF2B5EF4-FFF2-40B4-BE49-F238E27FC236}">
                <a16:creationId xmlns:a16="http://schemas.microsoft.com/office/drawing/2014/main" id="{E982E3B8-19FD-4ACB-9F54-F157D4F57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81200"/>
            <a:ext cx="1143000" cy="304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5548" name="Rectangle 2">
            <a:extLst>
              <a:ext uri="{FF2B5EF4-FFF2-40B4-BE49-F238E27FC236}">
                <a16:creationId xmlns:a16="http://schemas.microsoft.com/office/drawing/2014/main" id="{764BBD4F-4212-42B9-A368-C89CD5CA0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 err="1"/>
              <a:t>Anteriore</a:t>
            </a:r>
            <a:r>
              <a:rPr lang="en-US" altLang="en-US" sz="1800" dirty="0"/>
              <a:t> HSV-</a:t>
            </a:r>
            <a:r>
              <a:rPr lang="en-US" altLang="en-US" sz="1800" dirty="0" err="1"/>
              <a:t>Erkrankung</a:t>
            </a:r>
            <a:endParaRPr lang="en-US" altLang="en-US" b="0" dirty="0"/>
          </a:p>
        </p:txBody>
      </p:sp>
      <p:sp>
        <p:nvSpPr>
          <p:cNvPr id="65549" name="Text Box 3">
            <a:extLst>
              <a:ext uri="{FF2B5EF4-FFF2-40B4-BE49-F238E27FC236}">
                <a16:creationId xmlns:a16="http://schemas.microsoft.com/office/drawing/2014/main" id="{01886478-8B54-4375-AE25-1B10ACB39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49375"/>
            <a:ext cx="8915400" cy="322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1) Primäre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--In der Regel eine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einseitige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endParaRPr lang="en-US" altLang="en-US" sz="1800" i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--Zeigt sich durch Bläschen/Geschwüre am Lidrand und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bulbäre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konjunktivale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Ulcerationen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2) Rezidivierende Augenerkrankung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a)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Blepharokonjunktivitis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de-DE" altLang="en-US" sz="1200" dirty="0">
                <a:solidFill>
                  <a:schemeClr val="bg1">
                    <a:lumMod val="75000"/>
                  </a:schemeClr>
                </a:solidFill>
              </a:rPr>
              <a:t>Ähnlich wie die primäre Erkrankung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b)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Keratitis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--Epithelial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Beschwerden über Fremdkörpergefühl. Klassisches Zeichen: Dendriten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--Stromal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--Interstitiell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eine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Narbe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(trüb, ohne darüberliegende Epitheldefekte)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  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--Nekrotisierend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: Sieht aus wie ein 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Geschwür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(eitrig, mit einem darüberliegenden Epitheldefekt)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Endotheliitis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(auch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bekannt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als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disciforme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Keratitis): Zeigt sich als scheibenförmiger ödematöser Bereich mit KP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c)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Iridozyklitis</a:t>
            </a:r>
            <a:endParaRPr lang="en-US" altLang="en-US" sz="1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--Kann granulomatös oder nicht-granulomatös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--Klassisches Zeichen: fleckige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Durchleuchtungsdefekte </a:t>
            </a:r>
            <a:r>
              <a:rPr lang="en-US" altLang="en-US" sz="1200" dirty="0">
                <a:solidFill>
                  <a:schemeClr val="bg1"/>
                </a:solidFill>
              </a:rPr>
              <a:t>der Iris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d)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Trabekulitis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/>
                </a:solidFill>
              </a:rPr>
              <a:t>--Zeigt sich durch einseitig erhöhten Augeninnendruck</a:t>
            </a:r>
          </a:p>
        </p:txBody>
      </p:sp>
      <p:sp>
        <p:nvSpPr>
          <p:cNvPr id="65550" name="Text Box 4">
            <a:extLst>
              <a:ext uri="{FF2B5EF4-FFF2-40B4-BE49-F238E27FC236}">
                <a16:creationId xmlns:a16="http://schemas.microsoft.com/office/drawing/2014/main" id="{C74A1F00-7291-4EA9-AC10-8BBA12E01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00600"/>
            <a:ext cx="6823075" cy="69044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B2B2B2"/>
                </a:solidFill>
              </a:rPr>
              <a:t>Was </a:t>
            </a:r>
            <a:r>
              <a:rPr lang="en-US" altLang="en-US" sz="1200" i="1" dirty="0" err="1">
                <a:solidFill>
                  <a:srgbClr val="B2B2B2"/>
                </a:solidFill>
              </a:rPr>
              <a:t>sind</a:t>
            </a:r>
            <a:r>
              <a:rPr lang="en-US" altLang="en-US" sz="1200" i="1" dirty="0">
                <a:solidFill>
                  <a:srgbClr val="B2B2B2"/>
                </a:solidFill>
              </a:rPr>
              <a:t> die </a:t>
            </a:r>
            <a:r>
              <a:rPr lang="en-US" altLang="en-US" sz="1200" i="1" dirty="0" err="1">
                <a:solidFill>
                  <a:srgbClr val="B2B2B2"/>
                </a:solidFill>
              </a:rPr>
              <a:t>drei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wichtigsten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Komplikationen</a:t>
            </a:r>
            <a:r>
              <a:rPr lang="en-US" altLang="en-US" sz="1200" i="1" dirty="0">
                <a:solidFill>
                  <a:srgbClr val="B2B2B2"/>
                </a:solidFill>
              </a:rPr>
              <a:t>/</a:t>
            </a:r>
            <a:r>
              <a:rPr lang="en-US" altLang="en-US" sz="1200" i="1" dirty="0" err="1">
                <a:solidFill>
                  <a:srgbClr val="B2B2B2"/>
                </a:solidFill>
              </a:rPr>
              <a:t>Folgeerscheinungen</a:t>
            </a:r>
            <a:r>
              <a:rPr lang="en-US" altLang="en-US" sz="1200" i="1" dirty="0">
                <a:solidFill>
                  <a:srgbClr val="B2B2B2"/>
                </a:solidFill>
              </a:rPr>
              <a:t> </a:t>
            </a:r>
            <a:r>
              <a:rPr lang="en-US" altLang="en-US" sz="1200" i="1" dirty="0" err="1">
                <a:solidFill>
                  <a:srgbClr val="B2B2B2"/>
                </a:solidFill>
              </a:rPr>
              <a:t>einer</a:t>
            </a:r>
            <a:r>
              <a:rPr lang="en-US" altLang="en-US" sz="1200" i="1" dirty="0">
                <a:solidFill>
                  <a:srgbClr val="B2B2B2"/>
                </a:solidFill>
              </a:rPr>
              <a:t> HSV-</a:t>
            </a:r>
            <a:r>
              <a:rPr lang="en-US" altLang="en-US" sz="1200" i="1" dirty="0" err="1">
                <a:solidFill>
                  <a:srgbClr val="B2B2B2"/>
                </a:solidFill>
              </a:rPr>
              <a:t>Hornhauterkrankung</a:t>
            </a:r>
            <a:r>
              <a:rPr lang="en-US" altLang="en-US" sz="1200" i="1" dirty="0">
                <a:solidFill>
                  <a:srgbClr val="B2B2B2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B2B2B2"/>
                </a:solidFill>
              </a:rPr>
              <a:t>--</a:t>
            </a:r>
            <a:r>
              <a:rPr lang="en-US" altLang="en-US" sz="1200" dirty="0" err="1">
                <a:solidFill>
                  <a:srgbClr val="B2B2B2"/>
                </a:solidFill>
              </a:rPr>
              <a:t>Toxische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Epitheliopathie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wegen</a:t>
            </a:r>
            <a:r>
              <a:rPr lang="en-US" altLang="en-US" sz="1200" dirty="0">
                <a:solidFill>
                  <a:srgbClr val="B2B2B2"/>
                </a:solidFill>
              </a:rPr>
              <a:t> </a:t>
            </a:r>
            <a:r>
              <a:rPr lang="en-US" altLang="en-US" sz="1200" dirty="0" err="1">
                <a:solidFill>
                  <a:srgbClr val="B2B2B2"/>
                </a:solidFill>
              </a:rPr>
              <a:t>Viroptic</a:t>
            </a:r>
            <a:endParaRPr lang="en-US" altLang="en-US" sz="1200" dirty="0">
              <a:solidFill>
                <a:srgbClr val="B2B2B2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Neurotrophes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b="1" dirty="0" err="1">
                <a:solidFill>
                  <a:srgbClr val="B2B2B2"/>
                </a:solidFill>
              </a:rPr>
              <a:t>Ulkus</a:t>
            </a:r>
            <a:endParaRPr lang="en-US" altLang="en-US" sz="1200" b="1" dirty="0">
              <a:solidFill>
                <a:srgbClr val="B2B2B2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B2B2B2"/>
                </a:solidFill>
              </a:rPr>
              <a:t>--</a:t>
            </a:r>
            <a:r>
              <a:rPr lang="en-US" altLang="en-US" sz="1200" b="1" dirty="0" err="1">
                <a:solidFill>
                  <a:srgbClr val="B2B2B2"/>
                </a:solidFill>
              </a:rPr>
              <a:t>Metaherpetisches</a:t>
            </a:r>
            <a:r>
              <a:rPr lang="en-US" altLang="en-US" sz="1200" b="1" dirty="0">
                <a:solidFill>
                  <a:srgbClr val="B2B2B2"/>
                </a:solidFill>
              </a:rPr>
              <a:t> </a:t>
            </a:r>
            <a:r>
              <a:rPr lang="en-US" altLang="en-US" sz="1200" b="1" dirty="0" err="1">
                <a:solidFill>
                  <a:srgbClr val="B2B2B2"/>
                </a:solidFill>
              </a:rPr>
              <a:t>Ulkus</a:t>
            </a:r>
            <a:endParaRPr lang="en-US" altLang="en-US" sz="1200" b="1" dirty="0">
              <a:solidFill>
                <a:srgbClr val="B2B2B2"/>
              </a:solidFill>
            </a:endParaRPr>
          </a:p>
        </p:txBody>
      </p:sp>
      <p:sp>
        <p:nvSpPr>
          <p:cNvPr id="65552" name="AutoShape 10">
            <a:extLst>
              <a:ext uri="{FF2B5EF4-FFF2-40B4-BE49-F238E27FC236}">
                <a16:creationId xmlns:a16="http://schemas.microsoft.com/office/drawing/2014/main" id="{BF0FD02F-5D94-42D9-8B8B-193B48913A4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4300" y="4305300"/>
            <a:ext cx="2590800" cy="381000"/>
          </a:xfrm>
          <a:prstGeom prst="curvedDownArrow">
            <a:avLst>
              <a:gd name="adj1" fmla="val 136000"/>
              <a:gd name="adj2" fmla="val 272000"/>
              <a:gd name="adj3" fmla="val 33333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53" name="Text Box 11">
            <a:extLst>
              <a:ext uri="{FF2B5EF4-FFF2-40B4-BE49-F238E27FC236}">
                <a16:creationId xmlns:a16="http://schemas.microsoft.com/office/drawing/2014/main" id="{26F6CEAB-C951-4AD8-95CE-3C5A52A69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264275" cy="67786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lassen sich diese von einer infektiösen Epitheliopathie unterscheiden?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FF6600"/>
                </a:solidFill>
              </a:rPr>
              <a:t>Die Ränder infektiöser HSV-Geschwüre färben sich mit Rose </a:t>
            </a:r>
            <a:r>
              <a:rPr lang="en-US" altLang="en-US" sz="1200" b="1" dirty="0" err="1">
                <a:solidFill>
                  <a:srgbClr val="FF6600"/>
                </a:solidFill>
              </a:rPr>
              <a:t>Bengal</a:t>
            </a:r>
            <a:r>
              <a:rPr lang="en-US" altLang="en-US" sz="1200" b="1" dirty="0">
                <a:solidFill>
                  <a:srgbClr val="FF6600"/>
                </a:solidFill>
              </a:rPr>
              <a:t>; neurotrophe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FF6600"/>
                </a:solidFill>
              </a:rPr>
              <a:t>und </a:t>
            </a:r>
            <a:r>
              <a:rPr lang="en-US" altLang="en-US" sz="1200" b="1" dirty="0" err="1">
                <a:solidFill>
                  <a:srgbClr val="FF6600"/>
                </a:solidFill>
              </a:rPr>
              <a:t>metaherpetische </a:t>
            </a:r>
            <a:r>
              <a:rPr lang="en-US" altLang="en-US" sz="1200" b="1" dirty="0">
                <a:solidFill>
                  <a:srgbClr val="FF6600"/>
                </a:solidFill>
              </a:rPr>
              <a:t>Ulzera hingegen nicht.</a:t>
            </a:r>
          </a:p>
        </p:txBody>
      </p:sp>
      <p:sp>
        <p:nvSpPr>
          <p:cNvPr id="65555" name="AutoShape 13">
            <a:extLst>
              <a:ext uri="{FF2B5EF4-FFF2-40B4-BE49-F238E27FC236}">
                <a16:creationId xmlns:a16="http://schemas.microsoft.com/office/drawing/2014/main" id="{15B695D8-1808-490C-9698-25DF23869A18}"/>
              </a:ext>
            </a:extLst>
          </p:cNvPr>
          <p:cNvSpPr>
            <a:spLocks noChangeArrowheads="1"/>
          </p:cNvSpPr>
          <p:nvPr/>
        </p:nvSpPr>
        <p:spPr bwMode="auto">
          <a:xfrm rot="-5161651">
            <a:off x="7372350" y="2686050"/>
            <a:ext cx="2286000" cy="419100"/>
          </a:xfrm>
          <a:prstGeom prst="curvedUpArrow">
            <a:avLst>
              <a:gd name="adj1" fmla="val 109091"/>
              <a:gd name="adj2" fmla="val 218182"/>
              <a:gd name="adj3" fmla="val 33333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56" name="Text Box 14">
            <a:extLst>
              <a:ext uri="{FF2B5EF4-FFF2-40B4-BE49-F238E27FC236}">
                <a16:creationId xmlns:a16="http://schemas.microsoft.com/office/drawing/2014/main" id="{3E99A6BC-BAA7-4D0B-9F75-F89078013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851025"/>
            <a:ext cx="5611813" cy="112441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FF6600"/>
                </a:solidFill>
              </a:rPr>
              <a:t>Warum</a:t>
            </a:r>
            <a:r>
              <a:rPr lang="en-US" altLang="en-US" sz="1200" i="1" dirty="0">
                <a:solidFill>
                  <a:srgbClr val="FF6600"/>
                </a:solidFill>
              </a:rPr>
              <a:t> nicht?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FF6600"/>
                </a:solidFill>
              </a:rPr>
              <a:t>Erinnern</a:t>
            </a:r>
            <a:r>
              <a:rPr lang="en-US" altLang="en-US" sz="1200" dirty="0">
                <a:solidFill>
                  <a:srgbClr val="FF6600"/>
                </a:solidFill>
              </a:rPr>
              <a:t> Sie </a:t>
            </a:r>
            <a:r>
              <a:rPr lang="en-US" altLang="en-US" sz="1200" dirty="0" err="1">
                <a:solidFill>
                  <a:srgbClr val="FF6600"/>
                </a:solidFill>
              </a:rPr>
              <a:t>sich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daran</a:t>
            </a:r>
            <a:r>
              <a:rPr lang="en-US" altLang="en-US" sz="1200" dirty="0">
                <a:solidFill>
                  <a:srgbClr val="FF6600"/>
                </a:solidFill>
              </a:rPr>
              <a:t>, </a:t>
            </a:r>
            <a:r>
              <a:rPr lang="en-US" altLang="en-US" sz="1200" dirty="0" err="1">
                <a:solidFill>
                  <a:srgbClr val="FF6600"/>
                </a:solidFill>
              </a:rPr>
              <a:t>dass</a:t>
            </a:r>
            <a:r>
              <a:rPr lang="en-US" altLang="en-US" sz="1200" dirty="0">
                <a:solidFill>
                  <a:srgbClr val="FF6600"/>
                </a:solidFill>
              </a:rPr>
              <a:t> Rose Bengal totes und/</a:t>
            </a:r>
            <a:r>
              <a:rPr lang="en-US" altLang="en-US" sz="1200" dirty="0" err="1">
                <a:solidFill>
                  <a:srgbClr val="FF6600"/>
                </a:solidFill>
              </a:rPr>
              <a:t>oder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devitalisiertes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Epithel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anfärbt</a:t>
            </a:r>
            <a:r>
              <a:rPr lang="en-US" altLang="en-US" sz="1200" dirty="0">
                <a:solidFill>
                  <a:srgbClr val="FF6600"/>
                </a:solidFill>
              </a:rPr>
              <a:t>, </a:t>
            </a:r>
            <a:r>
              <a:rPr lang="en-US" altLang="en-US" sz="1200" dirty="0" err="1">
                <a:solidFill>
                  <a:srgbClr val="FF6600"/>
                </a:solidFill>
              </a:rPr>
              <a:t>wie</a:t>
            </a:r>
            <a:endParaRPr lang="en-US" altLang="en-US" sz="1200" dirty="0">
              <a:solidFill>
                <a:srgbClr val="FF66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6600"/>
                </a:solidFill>
              </a:rPr>
              <a:t>was </a:t>
            </a:r>
            <a:r>
              <a:rPr lang="en-US" altLang="en-US" sz="1200" dirty="0" err="1">
                <a:solidFill>
                  <a:srgbClr val="FF6600"/>
                </a:solidFill>
              </a:rPr>
              <a:t>bei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einer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Infektion</a:t>
            </a:r>
            <a:r>
              <a:rPr lang="en-US" altLang="en-US" sz="1200" dirty="0">
                <a:solidFill>
                  <a:srgbClr val="FF6600"/>
                </a:solidFill>
              </a:rPr>
              <a:t> der Zellen </a:t>
            </a:r>
            <a:r>
              <a:rPr lang="en-US" altLang="en-US" sz="1200" dirty="0" err="1">
                <a:solidFill>
                  <a:srgbClr val="FF6600"/>
                </a:solidFill>
              </a:rPr>
              <a:t>geschieht</a:t>
            </a:r>
            <a:r>
              <a:rPr lang="en-US" altLang="en-US" sz="1200" dirty="0">
                <a:solidFill>
                  <a:srgbClr val="FF6600"/>
                </a:solidFill>
              </a:rPr>
              <a:t>. Die Zellen an den </a:t>
            </a:r>
            <a:r>
              <a:rPr lang="en-US" altLang="en-US" sz="1200" dirty="0" err="1">
                <a:solidFill>
                  <a:srgbClr val="FF6600"/>
                </a:solidFill>
              </a:rPr>
              <a:t>Rändern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eines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neurotrophen</a:t>
            </a:r>
            <a:endParaRPr lang="en-US" altLang="en-US" sz="1200" dirty="0">
              <a:solidFill>
                <a:srgbClr val="FF66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FF6600"/>
                </a:solidFill>
              </a:rPr>
              <a:t>oder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metaherpetischen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Geschwürs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sind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gesund</a:t>
            </a:r>
            <a:r>
              <a:rPr lang="en-US" altLang="en-US" sz="1200" dirty="0">
                <a:solidFill>
                  <a:srgbClr val="FF6600"/>
                </a:solidFill>
              </a:rPr>
              <a:t>, </a:t>
            </a:r>
            <a:r>
              <a:rPr lang="en-US" altLang="en-US" sz="1200" dirty="0" err="1">
                <a:solidFill>
                  <a:srgbClr val="FF6600"/>
                </a:solidFill>
              </a:rPr>
              <a:t>daher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nehmen</a:t>
            </a:r>
            <a:r>
              <a:rPr lang="en-US" altLang="en-US" sz="1200" dirty="0">
                <a:solidFill>
                  <a:srgbClr val="FF6600"/>
                </a:solidFill>
              </a:rPr>
              <a:t> </a:t>
            </a:r>
            <a:r>
              <a:rPr lang="en-US" altLang="en-US" sz="1200" dirty="0" err="1">
                <a:solidFill>
                  <a:srgbClr val="FF6600"/>
                </a:solidFill>
              </a:rPr>
              <a:t>sie</a:t>
            </a:r>
            <a:r>
              <a:rPr lang="en-US" altLang="en-US" sz="1200" dirty="0">
                <a:solidFill>
                  <a:srgbClr val="FF6600"/>
                </a:solidFill>
              </a:rPr>
              <a:t> den </a:t>
            </a:r>
            <a:r>
              <a:rPr lang="en-US" altLang="en-US" sz="1200" dirty="0" err="1">
                <a:solidFill>
                  <a:srgbClr val="FF6600"/>
                </a:solidFill>
              </a:rPr>
              <a:t>Farbstoff</a:t>
            </a:r>
            <a:r>
              <a:rPr lang="en-US" altLang="en-US" sz="1200" dirty="0">
                <a:solidFill>
                  <a:srgbClr val="FF6600"/>
                </a:solidFill>
              </a:rPr>
              <a:t> nicht auf</a:t>
            </a:r>
          </a:p>
        </p:txBody>
      </p:sp>
      <p:sp>
        <p:nvSpPr>
          <p:cNvPr id="65557" name="Slide Number Placeholder 1">
            <a:extLst>
              <a:ext uri="{FF2B5EF4-FFF2-40B4-BE49-F238E27FC236}">
                <a16:creationId xmlns:a16="http://schemas.microsoft.com/office/drawing/2014/main" id="{FDFCF8D0-5792-4201-A20F-1D1CB8317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5BB1314-7455-4379-AD8F-D36121A7FD6C}" type="slidenum">
              <a:rPr lang="en-US" altLang="en-US" sz="1000"/>
              <a:t>99</a:t>
            </a:fld>
            <a:endParaRPr lang="en-US" altLang="en-US" sz="1000"/>
          </a:p>
        </p:txBody>
      </p:sp>
      <p:sp>
        <p:nvSpPr>
          <p:cNvPr id="22" name="AutoShape 9">
            <a:extLst>
              <a:ext uri="{FF2B5EF4-FFF2-40B4-BE49-F238E27FC236}">
                <a16:creationId xmlns:a16="http://schemas.microsoft.com/office/drawing/2014/main" id="{3A8B7F24-8460-403D-84DA-486DE3A43E3C}"/>
              </a:ext>
            </a:extLst>
          </p:cNvPr>
          <p:cNvSpPr>
            <a:spLocks/>
          </p:cNvSpPr>
          <p:nvPr/>
        </p:nvSpPr>
        <p:spPr bwMode="auto">
          <a:xfrm>
            <a:off x="1676400" y="5257800"/>
            <a:ext cx="76200" cy="533400"/>
          </a:xfrm>
          <a:prstGeom prst="leftBrace">
            <a:avLst>
              <a:gd name="adj1" fmla="val 58333"/>
              <a:gd name="adj2" fmla="val 50000"/>
            </a:avLst>
          </a:prstGeom>
          <a:noFill/>
          <a:ln w="25400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3" name="AutoShape 12">
            <a:extLst>
              <a:ext uri="{FF2B5EF4-FFF2-40B4-BE49-F238E27FC236}">
                <a16:creationId xmlns:a16="http://schemas.microsoft.com/office/drawing/2014/main" id="{D79B4596-8D7B-4670-A903-0413E94BE7B8}"/>
              </a:ext>
            </a:extLst>
          </p:cNvPr>
          <p:cNvSpPr>
            <a:spLocks/>
          </p:cNvSpPr>
          <p:nvPr/>
        </p:nvSpPr>
        <p:spPr bwMode="auto">
          <a:xfrm rot="10800000">
            <a:off x="7924800" y="3505200"/>
            <a:ext cx="228600" cy="533400"/>
          </a:xfrm>
          <a:prstGeom prst="leftBrace">
            <a:avLst>
              <a:gd name="adj1" fmla="val 19444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28760</Words>
  <Application>Microsoft Office PowerPoint</Application>
  <PresentationFormat>Bildschirmpräsentation (4:3)</PresentationFormat>
  <Paragraphs>3839</Paragraphs>
  <Slides>152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152</vt:i4>
      </vt:variant>
    </vt:vector>
  </HeadingPairs>
  <TitlesOfParts>
    <vt:vector size="157" baseType="lpstr">
      <vt:lpstr>Arial</vt:lpstr>
      <vt:lpstr>Calibri</vt:lpstr>
      <vt:lpstr>Segoe Script</vt:lpstr>
      <vt:lpstr>Wingdings</vt:lpstr>
      <vt:lpstr>Network</vt:lpstr>
      <vt:lpstr>Anteriore HSV-Erkrankung</vt:lpstr>
      <vt:lpstr>Anteriore HSV-Erkrankung</vt:lpstr>
      <vt:lpstr>Anteriore HSV-Erkrankung</vt:lpstr>
      <vt:lpstr>PowerPoint-Präsentation</vt:lpstr>
      <vt:lpstr>Anteriore HSV-Erkrankung</vt:lpstr>
      <vt:lpstr>Anteriore HSV-Erkrankung</vt:lpstr>
      <vt:lpstr>PowerPoint-Präsentation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PowerPoint-Präsentation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Lernleitfaden: Anteriore HSV-Dz</vt:lpstr>
      <vt:lpstr>Anteriore HSV-Erkrankung</vt:lpstr>
      <vt:lpstr>Anteriore HSV-Erkrankung</vt:lpstr>
      <vt:lpstr>Anteriore HSV-Erkrankung</vt:lpstr>
      <vt:lpstr>Lernleitfaden: Anteriore HSV-Dz</vt:lpstr>
      <vt:lpstr>Anteriore HSV-Erkrankung</vt:lpstr>
      <vt:lpstr>Anteriore HSV-Erkrankung</vt:lpstr>
      <vt:lpstr>Lernleitfaden: Anteriore HSV-Dz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  <vt:lpstr>Anteriore HSV-Erkrankung</vt:lpstr>
    </vt:vector>
  </TitlesOfParts>
  <Company>LSU Health Sciences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Guide: Anterior HSV dz</dc:title>
  <dc:creator>Steven Flynn</dc:creator>
  <cp:keywords>, docId:DFF8D59BE5E8D3095B268D73E015CFE9</cp:keywords>
  <cp:lastModifiedBy>Assaf Abdelrahman</cp:lastModifiedBy>
  <cp:revision>118</cp:revision>
  <dcterms:created xsi:type="dcterms:W3CDTF">2008-09-18T16:14:09Z</dcterms:created>
  <dcterms:modified xsi:type="dcterms:W3CDTF">2026-08-01T07:04:20Z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375977-6a8b-49f8-8232-e8eaac98c745_Enabled">
    <vt:lpwstr>true</vt:lpwstr>
  </property>
  <property fmtid="{D5CDD505-2E9C-101B-9397-08002B2CF9AE}" pid="3" name="MSIP_Label_da375977-6a8b-49f8-8232-e8eaac98c745_SetDate">
    <vt:lpwstr>2026-07-07T08:19:15Z</vt:lpwstr>
  </property>
  <property fmtid="{D5CDD505-2E9C-101B-9397-08002B2CF9AE}" pid="4" name="MSIP_Label_da375977-6a8b-49f8-8232-e8eaac98c745_Method">
    <vt:lpwstr>Standard</vt:lpwstr>
  </property>
  <property fmtid="{D5CDD505-2E9C-101B-9397-08002B2CF9AE}" pid="5" name="MSIP_Label_da375977-6a8b-49f8-8232-e8eaac98c745_Name">
    <vt:lpwstr>Intern</vt:lpwstr>
  </property>
  <property fmtid="{D5CDD505-2E9C-101B-9397-08002B2CF9AE}" pid="6" name="MSIP_Label_da375977-6a8b-49f8-8232-e8eaac98c745_SiteId">
    <vt:lpwstr>f3391131-35b6-4b9b-a8e1-f1c8b620c044</vt:lpwstr>
  </property>
  <property fmtid="{D5CDD505-2E9C-101B-9397-08002B2CF9AE}" pid="7" name="MSIP_Label_da375977-6a8b-49f8-8232-e8eaac98c745_ActionId">
    <vt:lpwstr>78d6be54-24ad-460e-84cb-4ec504724802</vt:lpwstr>
  </property>
  <property fmtid="{D5CDD505-2E9C-101B-9397-08002B2CF9AE}" pid="8" name="MSIP_Label_da375977-6a8b-49f8-8232-e8eaac98c745_ContentBits">
    <vt:lpwstr>0</vt:lpwstr>
  </property>
  <property fmtid="{D5CDD505-2E9C-101B-9397-08002B2CF9AE}" pid="9" name="MSIP_Label_da375977-6a8b-49f8-8232-e8eaac98c745_Tag">
    <vt:lpwstr>10, 3, 0, 1</vt:lpwstr>
  </property>
</Properties>
</file>